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65" r:id="rId2"/>
    <p:sldId id="281" r:id="rId3"/>
    <p:sldId id="297" r:id="rId4"/>
    <p:sldId id="304" r:id="rId5"/>
    <p:sldId id="305" r:id="rId6"/>
    <p:sldId id="306" r:id="rId7"/>
    <p:sldId id="307" r:id="rId8"/>
    <p:sldId id="308" r:id="rId9"/>
    <p:sldId id="309" r:id="rId10"/>
    <p:sldId id="310" r:id="rId11"/>
    <p:sldId id="285" r:id="rId12"/>
    <p:sldId id="301" r:id="rId13"/>
  </p:sldIdLst>
  <p:sldSz cx="18288000" cy="10287000"/>
  <p:notesSz cx="6858000" cy="9144000"/>
  <p:embeddedFontLst>
    <p:embeddedFont>
      <p:font typeface="Montserrat Classic" panose="02020500000000000000" charset="0"/>
      <p:regular r:id="rId15"/>
    </p:embeddedFont>
    <p:embeddedFont>
      <p:font typeface="Montserrat Classic Bold" panose="02020500000000000000"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BDA"/>
    <a:srgbClr val="FEF8C0"/>
    <a:srgbClr val="FAEFA2"/>
    <a:srgbClr val="FEF07D"/>
    <a:srgbClr val="FEF5A8"/>
    <a:srgbClr val="FCF5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DE0F01-FA4D-4F27-B67F-8BB92D706F99}" v="251" dt="2024-04-21T09:10:10.7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385" autoAdjust="0"/>
  </p:normalViewPr>
  <p:slideViewPr>
    <p:cSldViewPr snapToGrid="0">
      <p:cViewPr varScale="1">
        <p:scale>
          <a:sx n="36" d="100"/>
          <a:sy n="36" d="100"/>
        </p:scale>
        <p:origin x="1762" y="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38ECD-BCC4-48E1-AD42-21D680E6F66E}" type="datetimeFigureOut">
              <a:rPr lang="zh-TW" altLang="en-US" smtClean="0"/>
              <a:t>2024/4/22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D079A-0A81-4BA4-B531-59C366CBF432}" type="slidenum">
              <a:rPr lang="zh-TW" altLang="en-US" smtClean="0"/>
              <a:t>‹#›</a:t>
            </a:fld>
            <a:endParaRPr lang="zh-TW" altLang="en-US"/>
          </a:p>
        </p:txBody>
      </p:sp>
    </p:spTree>
    <p:extLst>
      <p:ext uri="{BB962C8B-B14F-4D97-AF65-F5344CB8AC3E}">
        <p14:creationId xmlns:p14="http://schemas.microsoft.com/office/powerpoint/2010/main" val="960014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3200" kern="1200" dirty="0">
              <a:solidFill>
                <a:prstClr val="black"/>
              </a:solidFill>
              <a:latin typeface="+mn-lt"/>
              <a:ea typeface="華康儷宋 Std W3" panose="02020300000000000000" pitchFamily="18" charset="-120"/>
              <a:cs typeface="+mn-cs"/>
            </a:endParaRPr>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2</a:t>
            </a:fld>
            <a:endParaRPr lang="zh-TW" altLang="en-US"/>
          </a:p>
        </p:txBody>
      </p:sp>
    </p:spTree>
    <p:extLst>
      <p:ext uri="{BB962C8B-B14F-4D97-AF65-F5344CB8AC3E}">
        <p14:creationId xmlns:p14="http://schemas.microsoft.com/office/powerpoint/2010/main" val="235944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12</a:t>
            </a:fld>
            <a:endParaRPr lang="zh-TW" altLang="en-US"/>
          </a:p>
        </p:txBody>
      </p:sp>
    </p:spTree>
    <p:extLst>
      <p:ext uri="{BB962C8B-B14F-4D97-AF65-F5344CB8AC3E}">
        <p14:creationId xmlns:p14="http://schemas.microsoft.com/office/powerpoint/2010/main" val="402581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a:t>
            </a:fld>
            <a:endParaRPr lang="zh-TW" altLang="en-US"/>
          </a:p>
        </p:txBody>
      </p:sp>
    </p:spTree>
    <p:extLst>
      <p:ext uri="{BB962C8B-B14F-4D97-AF65-F5344CB8AC3E}">
        <p14:creationId xmlns:p14="http://schemas.microsoft.com/office/powerpoint/2010/main" val="938928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4</a:t>
            </a:fld>
            <a:endParaRPr lang="zh-TW" altLang="en-US"/>
          </a:p>
        </p:txBody>
      </p:sp>
    </p:spTree>
    <p:extLst>
      <p:ext uri="{BB962C8B-B14F-4D97-AF65-F5344CB8AC3E}">
        <p14:creationId xmlns:p14="http://schemas.microsoft.com/office/powerpoint/2010/main" val="170932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3200" kern="1200" dirty="0">
              <a:solidFill>
                <a:schemeClr val="tx1"/>
              </a:solidFill>
              <a:latin typeface="+mn-lt"/>
              <a:ea typeface="+mn-ea"/>
              <a:cs typeface="+mn-cs"/>
            </a:endParaRPr>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5</a:t>
            </a:fld>
            <a:endParaRPr lang="zh-TW" altLang="en-US"/>
          </a:p>
        </p:txBody>
      </p:sp>
    </p:spTree>
    <p:extLst>
      <p:ext uri="{BB962C8B-B14F-4D97-AF65-F5344CB8AC3E}">
        <p14:creationId xmlns:p14="http://schemas.microsoft.com/office/powerpoint/2010/main" val="278488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3200" kern="1200" dirty="0">
              <a:solidFill>
                <a:prstClr val="black"/>
              </a:solidFill>
              <a:latin typeface="+mn-lt"/>
              <a:ea typeface="華康儷宋 Std W3" panose="02020300000000000000" pitchFamily="18" charset="-120"/>
              <a:cs typeface="+mn-cs"/>
            </a:endParaRPr>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6</a:t>
            </a:fld>
            <a:endParaRPr lang="zh-TW" altLang="en-US"/>
          </a:p>
        </p:txBody>
      </p:sp>
    </p:spTree>
    <p:extLst>
      <p:ext uri="{BB962C8B-B14F-4D97-AF65-F5344CB8AC3E}">
        <p14:creationId xmlns:p14="http://schemas.microsoft.com/office/powerpoint/2010/main" val="333005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3200" kern="1200" dirty="0">
              <a:solidFill>
                <a:prstClr val="black"/>
              </a:solidFill>
              <a:latin typeface="+mn-lt"/>
              <a:ea typeface="華康儷宋 Std W3" panose="02020300000000000000" pitchFamily="18" charset="-120"/>
              <a:cs typeface="+mn-cs"/>
            </a:endParaRPr>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7</a:t>
            </a:fld>
            <a:endParaRPr lang="zh-TW" altLang="en-US"/>
          </a:p>
        </p:txBody>
      </p:sp>
    </p:spTree>
    <p:extLst>
      <p:ext uri="{BB962C8B-B14F-4D97-AF65-F5344CB8AC3E}">
        <p14:creationId xmlns:p14="http://schemas.microsoft.com/office/powerpoint/2010/main" val="216200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3200" kern="1200" dirty="0">
              <a:solidFill>
                <a:prstClr val="black"/>
              </a:solidFill>
              <a:latin typeface="+mn-lt"/>
              <a:ea typeface="華康儷宋 Std W3" panose="02020300000000000000" pitchFamily="18" charset="-120"/>
              <a:cs typeface="+mn-cs"/>
            </a:endParaRPr>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8</a:t>
            </a:fld>
            <a:endParaRPr lang="zh-TW" altLang="en-US"/>
          </a:p>
        </p:txBody>
      </p:sp>
    </p:spTree>
    <p:extLst>
      <p:ext uri="{BB962C8B-B14F-4D97-AF65-F5344CB8AC3E}">
        <p14:creationId xmlns:p14="http://schemas.microsoft.com/office/powerpoint/2010/main" val="139812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9</a:t>
            </a:fld>
            <a:endParaRPr lang="zh-TW" altLang="en-US"/>
          </a:p>
        </p:txBody>
      </p:sp>
    </p:spTree>
    <p:extLst>
      <p:ext uri="{BB962C8B-B14F-4D97-AF65-F5344CB8AC3E}">
        <p14:creationId xmlns:p14="http://schemas.microsoft.com/office/powerpoint/2010/main" val="3340253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3200" kern="1200" dirty="0">
              <a:solidFill>
                <a:prstClr val="black"/>
              </a:solidFill>
              <a:latin typeface="+mn-lt"/>
              <a:ea typeface="華康儷宋 Std W3" panose="02020300000000000000" pitchFamily="18" charset="-120"/>
              <a:cs typeface="+mn-cs"/>
            </a:endParaRPr>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10</a:t>
            </a:fld>
            <a:endParaRPr lang="zh-TW" altLang="en-US"/>
          </a:p>
        </p:txBody>
      </p:sp>
    </p:spTree>
    <p:extLst>
      <p:ext uri="{BB962C8B-B14F-4D97-AF65-F5344CB8AC3E}">
        <p14:creationId xmlns:p14="http://schemas.microsoft.com/office/powerpoint/2010/main" val="426083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7F52"/>
        </a:solidFill>
        <a:effectLst/>
      </p:bgPr>
    </p:bg>
    <p:spTree>
      <p:nvGrpSpPr>
        <p:cNvPr id="1" name=""/>
        <p:cNvGrpSpPr/>
        <p:nvPr/>
      </p:nvGrpSpPr>
      <p:grpSpPr>
        <a:xfrm>
          <a:off x="0" y="0"/>
          <a:ext cx="0" cy="0"/>
          <a:chOff x="0" y="0"/>
          <a:chExt cx="0" cy="0"/>
        </a:xfrm>
      </p:grpSpPr>
      <p:sp>
        <p:nvSpPr>
          <p:cNvPr id="2" name="Freeform 2"/>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237924" y="1812986"/>
            <a:ext cx="7071040" cy="7071040"/>
            <a:chOff x="0" y="0"/>
            <a:chExt cx="9428054" cy="9428054"/>
          </a:xfrm>
        </p:grpSpPr>
        <p:grpSp>
          <p:nvGrpSpPr>
            <p:cNvPr id="4" name="Group 4"/>
            <p:cNvGrpSpPr/>
            <p:nvPr/>
          </p:nvGrpSpPr>
          <p:grpSpPr>
            <a:xfrm>
              <a:off x="0" y="0"/>
              <a:ext cx="9428054" cy="942805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6" name="Group 6"/>
            <p:cNvGrpSpPr/>
            <p:nvPr/>
          </p:nvGrpSpPr>
          <p:grpSpPr>
            <a:xfrm>
              <a:off x="766511" y="750431"/>
              <a:ext cx="7895032" cy="789503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grpSp>
        <p:nvGrpSpPr>
          <p:cNvPr id="9" name="Group 9"/>
          <p:cNvGrpSpPr/>
          <p:nvPr/>
        </p:nvGrpSpPr>
        <p:grpSpPr>
          <a:xfrm>
            <a:off x="14983313" y="9421117"/>
            <a:ext cx="2676716" cy="207276"/>
            <a:chOff x="0" y="0"/>
            <a:chExt cx="3568955" cy="276368"/>
          </a:xfrm>
        </p:grpSpPr>
        <p:grpSp>
          <p:nvGrpSpPr>
            <p:cNvPr id="10" name="Group 10"/>
            <p:cNvGrpSpPr/>
            <p:nvPr/>
          </p:nvGrpSpPr>
          <p:grpSpPr>
            <a:xfrm>
              <a:off x="3301803" y="9216"/>
              <a:ext cx="267153" cy="26715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2" name="TextBox 12"/>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10  </a:t>
              </a:r>
              <a:r>
                <a:rPr lang="en-US" sz="1400" spc="70">
                  <a:solidFill>
                    <a:srgbClr val="FFFFFF"/>
                  </a:solidFill>
                  <a:latin typeface="Montserrat Classic"/>
                </a:rPr>
                <a:t>/  19</a:t>
              </a:r>
            </a:p>
          </p:txBody>
        </p:sp>
      </p:grpSp>
      <p:sp>
        <p:nvSpPr>
          <p:cNvPr id="42" name="Freeform 42"/>
          <p:cNvSpPr/>
          <p:nvPr/>
        </p:nvSpPr>
        <p:spPr>
          <a:xfrm>
            <a:off x="1237924" y="940734"/>
            <a:ext cx="7071039" cy="11711866"/>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4"/>
            <a:stretch>
              <a:fillRect/>
            </a:stretch>
          </a:blipFill>
        </p:spPr>
        <p:txBody>
          <a:bodyPr/>
          <a:lstStyle/>
          <a:p>
            <a:endParaRPr lang="zh-TW" altLang="en-US"/>
          </a:p>
        </p:txBody>
      </p:sp>
      <p:sp>
        <p:nvSpPr>
          <p:cNvPr id="44" name="TextBox 9">
            <a:extLst>
              <a:ext uri="{FF2B5EF4-FFF2-40B4-BE49-F238E27FC236}">
                <a16:creationId xmlns:a16="http://schemas.microsoft.com/office/drawing/2014/main" id="{B5D08267-8876-B3B2-4C0E-7709639DBEE5}"/>
              </a:ext>
            </a:extLst>
          </p:cNvPr>
          <p:cNvSpPr txBox="1"/>
          <p:nvPr/>
        </p:nvSpPr>
        <p:spPr>
          <a:xfrm>
            <a:off x="9993553" y="4288801"/>
            <a:ext cx="6099033" cy="1177374"/>
          </a:xfrm>
          <a:prstGeom prst="rect">
            <a:avLst/>
          </a:prstGeom>
        </p:spPr>
        <p:txBody>
          <a:bodyPr lIns="0" tIns="0" rIns="0" bIns="0" rtlCol="0" anchor="t">
            <a:spAutoFit/>
          </a:bodyPr>
          <a:lstStyle/>
          <a:p>
            <a:pPr>
              <a:lnSpc>
                <a:spcPts val="6000"/>
              </a:lnSpc>
            </a:pPr>
            <a:r>
              <a:rPr lang="en-US" altLang="zh-TW" sz="20000">
                <a:solidFill>
                  <a:srgbClr val="FFFFFF"/>
                </a:solidFill>
                <a:latin typeface="Fredoka Bold"/>
              </a:rPr>
              <a:t>03</a:t>
            </a:r>
            <a:endParaRPr lang="en-US" sz="20000">
              <a:solidFill>
                <a:srgbClr val="FFFFFF"/>
              </a:solidFill>
              <a:latin typeface="Fredoka Bold"/>
            </a:endParaRPr>
          </a:p>
        </p:txBody>
      </p:sp>
      <p:sp>
        <p:nvSpPr>
          <p:cNvPr id="8" name="文字方塊 7">
            <a:extLst>
              <a:ext uri="{FF2B5EF4-FFF2-40B4-BE49-F238E27FC236}">
                <a16:creationId xmlns:a16="http://schemas.microsoft.com/office/drawing/2014/main" id="{CF6CA6E0-B369-FB00-807F-1D90A4A80F42}"/>
              </a:ext>
            </a:extLst>
          </p:cNvPr>
          <p:cNvSpPr txBox="1"/>
          <p:nvPr/>
        </p:nvSpPr>
        <p:spPr>
          <a:xfrm>
            <a:off x="9979038" y="5466175"/>
            <a:ext cx="6023429" cy="1569660"/>
          </a:xfrm>
          <a:prstGeom prst="rect">
            <a:avLst/>
          </a:prstGeom>
          <a:noFill/>
        </p:spPr>
        <p:txBody>
          <a:bodyPr wrap="square" rtlCol="0">
            <a:spAutoFit/>
          </a:bodyPr>
          <a:lstStyle/>
          <a:p>
            <a:r>
              <a:rPr lang="zh-TW" altLang="en-US" sz="9600" dirty="0">
                <a:solidFill>
                  <a:schemeClr val="bg1"/>
                </a:solidFill>
                <a:latin typeface="華康儷宋 Std W3" panose="02020300000000000000" pitchFamily="18" charset="-120"/>
                <a:ea typeface="華康儷宋 Std W3" panose="02020300000000000000" pitchFamily="18" charset="-120"/>
              </a:rPr>
              <a:t>研究方法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sz="3200" dirty="0">
                <a:solidFill>
                  <a:prstClr val="black"/>
                </a:solidFill>
                <a:ea typeface="華康儷宋 Std W3" panose="02020300000000000000" pitchFamily="18" charset="-120"/>
              </a:rPr>
              <a:t>表 </a:t>
            </a:r>
            <a:r>
              <a:rPr lang="en-US" altLang="zh-TW" sz="3200" dirty="0">
                <a:solidFill>
                  <a:prstClr val="black"/>
                </a:solidFill>
                <a:ea typeface="華康儷宋 Std W3" panose="02020300000000000000" pitchFamily="18" charset="-120"/>
              </a:rPr>
              <a:t>3. </a:t>
            </a:r>
            <a:r>
              <a:rPr lang="zh-TW" altLang="en-US" sz="3200" dirty="0">
                <a:solidFill>
                  <a:prstClr val="black"/>
                </a:solidFill>
                <a:ea typeface="華康儷宋 Std W3" panose="02020300000000000000" pitchFamily="18" charset="-120"/>
              </a:rPr>
              <a:t>研究中觀察到的惡意破壞的計數</a:t>
            </a:r>
            <a:r>
              <a:rPr lang="zh-TW" altLang="en-US" dirty="0">
                <a:solidFill>
                  <a:prstClr val="black"/>
                </a:solidFill>
                <a:ea typeface="華康儷宋 Std W3" panose="02020300000000000000" pitchFamily="18" charset="-120"/>
              </a:rPr>
              <a:t>，</a:t>
            </a:r>
            <a:r>
              <a:rPr lang="zh-TW" altLang="en-US" sz="3200" dirty="0">
                <a:solidFill>
                  <a:prstClr val="black"/>
                </a:solidFill>
                <a:ea typeface="華康儷宋 Std W3" panose="02020300000000000000" pitchFamily="18" charset="-120"/>
              </a:rPr>
              <a:t>類型 </a:t>
            </a:r>
            <a:r>
              <a:rPr lang="en-US" altLang="zh-TW" sz="3200" dirty="0">
                <a:solidFill>
                  <a:prstClr val="black"/>
                </a:solidFill>
                <a:ea typeface="華康儷宋 Std W3" panose="02020300000000000000" pitchFamily="18" charset="-120"/>
              </a:rPr>
              <a:t>1 </a:t>
            </a:r>
            <a:r>
              <a:rPr lang="zh-TW" altLang="en-US" sz="3200" dirty="0">
                <a:solidFill>
                  <a:prstClr val="black"/>
                </a:solidFill>
                <a:ea typeface="華康儷宋 Std W3" panose="02020300000000000000" pitchFamily="18" charset="-120"/>
              </a:rPr>
              <a:t>到 </a:t>
            </a:r>
            <a:r>
              <a:rPr lang="en-US" altLang="zh-TW" sz="3200" dirty="0">
                <a:solidFill>
                  <a:prstClr val="black"/>
                </a:solidFill>
                <a:ea typeface="華康儷宋 Std W3" panose="02020300000000000000" pitchFamily="18" charset="-120"/>
              </a:rPr>
              <a:t>6 </a:t>
            </a:r>
            <a:r>
              <a:rPr lang="zh-TW" altLang="en-US" sz="3200" dirty="0">
                <a:solidFill>
                  <a:prstClr val="black"/>
                </a:solidFill>
                <a:ea typeface="華康儷宋 Std W3" panose="02020300000000000000" pitchFamily="18" charset="-120"/>
              </a:rPr>
              <a:t>是引言中給予「六大」（</a:t>
            </a:r>
            <a:r>
              <a:rPr lang="en-US" altLang="zh-TW" sz="3200" dirty="0">
                <a:solidFill>
                  <a:prstClr val="black"/>
                </a:solidFill>
                <a:ea typeface="華康儷宋 Std W3" panose="02020300000000000000" pitchFamily="18" charset="-120"/>
              </a:rPr>
              <a:t>big six</a:t>
            </a:r>
            <a:r>
              <a:rPr lang="zh-TW" altLang="en-US" sz="3200" dirty="0">
                <a:solidFill>
                  <a:prstClr val="black"/>
                </a:solidFill>
                <a:ea typeface="華康儷宋 Std W3" panose="02020300000000000000" pitchFamily="18" charset="-120"/>
              </a:rPr>
              <a:t>）。</a:t>
            </a: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 觀察法結果（</a:t>
            </a:r>
            <a:r>
              <a:rPr lang="en-US" altLang="zh-TW" sz="6000" dirty="0">
                <a:latin typeface="華康儷宋 Std W5" panose="02020500000000000000" pitchFamily="18" charset="-120"/>
                <a:ea typeface="華康儷宋 Std W5" panose="02020500000000000000" pitchFamily="18" charset="-120"/>
              </a:rPr>
              <a:t>Observation</a:t>
            </a:r>
            <a:r>
              <a:rPr lang="zh-TW" altLang="en-US" sz="6000" dirty="0">
                <a:latin typeface="華康儷宋 Std W5" panose="02020500000000000000" pitchFamily="18" charset="-120"/>
                <a:ea typeface="華康儷宋 Std W5" panose="02020500000000000000" pitchFamily="18" charset="-120"/>
              </a:rPr>
              <a:t>）</a:t>
            </a:r>
          </a:p>
        </p:txBody>
      </p:sp>
      <p:pic>
        <p:nvPicPr>
          <p:cNvPr id="10" name="圖片 9">
            <a:extLst>
              <a:ext uri="{FF2B5EF4-FFF2-40B4-BE49-F238E27FC236}">
                <a16:creationId xmlns:a16="http://schemas.microsoft.com/office/drawing/2014/main" id="{FA0C55F1-DFFA-3D3D-E34A-2D0B8DA8CBA4}"/>
              </a:ext>
            </a:extLst>
          </p:cNvPr>
          <p:cNvPicPr>
            <a:picLocks noChangeAspect="1"/>
          </p:cNvPicPr>
          <p:nvPr/>
        </p:nvPicPr>
        <p:blipFill>
          <a:blip r:embed="rId6"/>
          <a:stretch>
            <a:fillRect/>
          </a:stretch>
        </p:blipFill>
        <p:spPr>
          <a:xfrm>
            <a:off x="2501832" y="3033251"/>
            <a:ext cx="13284335" cy="6059949"/>
          </a:xfrm>
          <a:prstGeom prst="rect">
            <a:avLst/>
          </a:prstGeom>
        </p:spPr>
      </p:pic>
    </p:spTree>
    <p:extLst>
      <p:ext uri="{BB962C8B-B14F-4D97-AF65-F5344CB8AC3E}">
        <p14:creationId xmlns:p14="http://schemas.microsoft.com/office/powerpoint/2010/main" val="987717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1" name="Freeform 11"/>
          <p:cNvSpPr/>
          <p:nvPr/>
        </p:nvSpPr>
        <p:spPr>
          <a:xfrm rot="1398259">
            <a:off x="1216959" y="-532201"/>
            <a:ext cx="1637940" cy="1289505"/>
          </a:xfrm>
          <a:custGeom>
            <a:avLst/>
            <a:gdLst/>
            <a:ahLst/>
            <a:cxnLst/>
            <a:rect l="l" t="t" r="r" b="b"/>
            <a:pathLst>
              <a:path w="1637940" h="1289505">
                <a:moveTo>
                  <a:pt x="0" y="0"/>
                </a:moveTo>
                <a:lnTo>
                  <a:pt x="1637940" y="0"/>
                </a:lnTo>
                <a:lnTo>
                  <a:pt x="1637940" y="1289505"/>
                </a:lnTo>
                <a:lnTo>
                  <a:pt x="0" y="1289505"/>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rot="-1288589">
            <a:off x="9448234" y="2846809"/>
            <a:ext cx="1181173" cy="1561648"/>
          </a:xfrm>
          <a:custGeom>
            <a:avLst/>
            <a:gdLst/>
            <a:ahLst/>
            <a:cxnLst/>
            <a:rect l="l" t="t" r="r" b="b"/>
            <a:pathLst>
              <a:path w="1181173" h="1561648">
                <a:moveTo>
                  <a:pt x="0" y="0"/>
                </a:moveTo>
                <a:lnTo>
                  <a:pt x="1181174" y="0"/>
                </a:lnTo>
                <a:lnTo>
                  <a:pt x="1181174" y="1561647"/>
                </a:lnTo>
                <a:lnTo>
                  <a:pt x="0" y="1561647"/>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7420000" y="4711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4" name="Freeform 14"/>
          <p:cNvSpPr/>
          <p:nvPr/>
        </p:nvSpPr>
        <p:spPr>
          <a:xfrm>
            <a:off x="-407614" y="2927013"/>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6" name="TextBox 9">
            <a:extLst>
              <a:ext uri="{FF2B5EF4-FFF2-40B4-BE49-F238E27FC236}">
                <a16:creationId xmlns:a16="http://schemas.microsoft.com/office/drawing/2014/main" id="{40601AC4-2FC5-9174-90D5-3BF239C6C41C}"/>
              </a:ext>
            </a:extLst>
          </p:cNvPr>
          <p:cNvSpPr txBox="1"/>
          <p:nvPr/>
        </p:nvSpPr>
        <p:spPr>
          <a:xfrm>
            <a:off x="1320967" y="4171132"/>
            <a:ext cx="6099033" cy="1177374"/>
          </a:xfrm>
          <a:prstGeom prst="rect">
            <a:avLst/>
          </a:prstGeom>
        </p:spPr>
        <p:txBody>
          <a:bodyPr lIns="0" tIns="0" rIns="0" bIns="0" rtlCol="0" anchor="t">
            <a:spAutoFit/>
          </a:bodyPr>
          <a:lstStyle/>
          <a:p>
            <a:pPr>
              <a:lnSpc>
                <a:spcPts val="6000"/>
              </a:lnSpc>
            </a:pPr>
            <a:r>
              <a:rPr lang="en-US" altLang="zh-TW" sz="20000">
                <a:solidFill>
                  <a:srgbClr val="FFFFFF"/>
                </a:solidFill>
                <a:latin typeface="Fredoka Bold"/>
              </a:rPr>
              <a:t>06</a:t>
            </a:r>
            <a:endParaRPr lang="en-US" sz="20000">
              <a:solidFill>
                <a:srgbClr val="FFFFFF"/>
              </a:solidFill>
              <a:latin typeface="Fredoka Bold"/>
            </a:endParaRPr>
          </a:p>
        </p:txBody>
      </p:sp>
      <p:grpSp>
        <p:nvGrpSpPr>
          <p:cNvPr id="24" name="Group 2">
            <a:extLst>
              <a:ext uri="{FF2B5EF4-FFF2-40B4-BE49-F238E27FC236}">
                <a16:creationId xmlns:a16="http://schemas.microsoft.com/office/drawing/2014/main" id="{891D38B0-F5C0-F849-1CAC-C5ACF2C2B61F}"/>
              </a:ext>
            </a:extLst>
          </p:cNvPr>
          <p:cNvGrpSpPr/>
          <p:nvPr/>
        </p:nvGrpSpPr>
        <p:grpSpPr>
          <a:xfrm>
            <a:off x="8739444" y="1065163"/>
            <a:ext cx="8566686" cy="8566686"/>
            <a:chOff x="0" y="0"/>
            <a:chExt cx="11422248" cy="11422248"/>
          </a:xfrm>
        </p:grpSpPr>
        <p:grpSp>
          <p:nvGrpSpPr>
            <p:cNvPr id="20" name="Group 3">
              <a:extLst>
                <a:ext uri="{FF2B5EF4-FFF2-40B4-BE49-F238E27FC236}">
                  <a16:creationId xmlns:a16="http://schemas.microsoft.com/office/drawing/2014/main" id="{43F73838-BE99-BD74-20DC-FA1C1E8EB1C9}"/>
                </a:ext>
              </a:extLst>
            </p:cNvPr>
            <p:cNvGrpSpPr/>
            <p:nvPr/>
          </p:nvGrpSpPr>
          <p:grpSpPr>
            <a:xfrm>
              <a:off x="0" y="0"/>
              <a:ext cx="11422248" cy="11422248"/>
              <a:chOff x="0" y="0"/>
              <a:chExt cx="6350000" cy="6350000"/>
            </a:xfrm>
          </p:grpSpPr>
          <p:sp>
            <p:nvSpPr>
              <p:cNvPr id="23" name="Freeform 4">
                <a:extLst>
                  <a:ext uri="{FF2B5EF4-FFF2-40B4-BE49-F238E27FC236}">
                    <a16:creationId xmlns:a16="http://schemas.microsoft.com/office/drawing/2014/main" id="{744B272C-B888-377D-8E71-FD3776CF67A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21" name="Group 5">
              <a:extLst>
                <a:ext uri="{FF2B5EF4-FFF2-40B4-BE49-F238E27FC236}">
                  <a16:creationId xmlns:a16="http://schemas.microsoft.com/office/drawing/2014/main" id="{AA3D10F3-D175-A9E7-56E9-C483E6104227}"/>
                </a:ext>
              </a:extLst>
            </p:cNvPr>
            <p:cNvGrpSpPr/>
            <p:nvPr/>
          </p:nvGrpSpPr>
          <p:grpSpPr>
            <a:xfrm>
              <a:off x="928641" y="909160"/>
              <a:ext cx="9564966" cy="9564966"/>
              <a:chOff x="0" y="0"/>
              <a:chExt cx="6350000" cy="6350000"/>
            </a:xfrm>
          </p:grpSpPr>
          <p:sp>
            <p:nvSpPr>
              <p:cNvPr id="22" name="Freeform 6">
                <a:extLst>
                  <a:ext uri="{FF2B5EF4-FFF2-40B4-BE49-F238E27FC236}">
                    <a16:creationId xmlns:a16="http://schemas.microsoft.com/office/drawing/2014/main" id="{A168354C-24CE-0AAC-7CC3-346862EE2D3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26" name="Freeform 7">
            <a:extLst>
              <a:ext uri="{FF2B5EF4-FFF2-40B4-BE49-F238E27FC236}">
                <a16:creationId xmlns:a16="http://schemas.microsoft.com/office/drawing/2014/main" id="{93AB3AF3-3504-02A2-CB09-1C5BD9B16DDA}"/>
              </a:ext>
            </a:extLst>
          </p:cNvPr>
          <p:cNvSpPr/>
          <p:nvPr/>
        </p:nvSpPr>
        <p:spPr>
          <a:xfrm>
            <a:off x="8224440" y="2340343"/>
            <a:ext cx="7760625" cy="7946657"/>
          </a:xfrm>
          <a:custGeom>
            <a:avLst/>
            <a:gdLst/>
            <a:ahLst/>
            <a:cxnLst/>
            <a:rect l="l" t="t" r="r" b="b"/>
            <a:pathLst>
              <a:path w="7760625" h="7946657">
                <a:moveTo>
                  <a:pt x="0" y="0"/>
                </a:moveTo>
                <a:lnTo>
                  <a:pt x="7760625" y="0"/>
                </a:lnTo>
                <a:lnTo>
                  <a:pt x="7760625" y="7946657"/>
                </a:lnTo>
                <a:lnTo>
                  <a:pt x="0" y="7946657"/>
                </a:lnTo>
                <a:lnTo>
                  <a:pt x="0" y="0"/>
                </a:lnTo>
                <a:close/>
              </a:path>
            </a:pathLst>
          </a:custGeom>
          <a:blipFill>
            <a:blip r:embed="rId8"/>
            <a:stretch>
              <a:fillRect b="-55631"/>
            </a:stretch>
          </a:blipFill>
        </p:spPr>
        <p:txBody>
          <a:bodyPr/>
          <a:lstStyle/>
          <a:p>
            <a:endParaRPr lang="zh-TW" altLang="en-US"/>
          </a:p>
        </p:txBody>
      </p:sp>
      <p:sp>
        <p:nvSpPr>
          <p:cNvPr id="3" name="文字方塊 2">
            <a:extLst>
              <a:ext uri="{FF2B5EF4-FFF2-40B4-BE49-F238E27FC236}">
                <a16:creationId xmlns:a16="http://schemas.microsoft.com/office/drawing/2014/main" id="{3012FE9B-7035-A868-5AB9-0048EFC296EB}"/>
              </a:ext>
            </a:extLst>
          </p:cNvPr>
          <p:cNvSpPr txBox="1"/>
          <p:nvPr/>
        </p:nvSpPr>
        <p:spPr>
          <a:xfrm>
            <a:off x="1260199" y="5143500"/>
            <a:ext cx="6023429" cy="1569660"/>
          </a:xfrm>
          <a:prstGeom prst="rect">
            <a:avLst/>
          </a:prstGeom>
          <a:noFill/>
        </p:spPr>
        <p:txBody>
          <a:bodyPr wrap="square" rtlCol="0">
            <a:spAutoFit/>
          </a:bodyPr>
          <a:lstStyle/>
          <a:p>
            <a:r>
              <a:rPr lang="zh-TW" altLang="en-US" sz="9600" dirty="0">
                <a:solidFill>
                  <a:schemeClr val="bg1"/>
                </a:solidFill>
                <a:latin typeface="華康儷宋 Std W3" panose="02020300000000000000" pitchFamily="18" charset="-120"/>
                <a:ea typeface="華康儷宋 Std W3" panose="02020300000000000000" pitchFamily="18" charset="-120"/>
              </a:rPr>
              <a:t>結論</a:t>
            </a:r>
          </a:p>
        </p:txBody>
      </p:sp>
    </p:spTree>
    <p:extLst>
      <p:ext uri="{BB962C8B-B14F-4D97-AF65-F5344CB8AC3E}">
        <p14:creationId xmlns:p14="http://schemas.microsoft.com/office/powerpoint/2010/main" val="27243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6B756E16-C30A-5BF7-8EC8-A81BE826F0FF}"/>
              </a:ext>
            </a:extLst>
          </p:cNvPr>
          <p:cNvSpPr txBox="1">
            <a:spLocks/>
          </p:cNvSpPr>
          <p:nvPr/>
        </p:nvSpPr>
        <p:spPr>
          <a:xfrm>
            <a:off x="457199" y="2066544"/>
            <a:ext cx="17202829" cy="7026656"/>
          </a:xfrm>
          <a:prstGeom prst="roundRect">
            <a:avLst/>
          </a:prstGeom>
          <a:solidFill>
            <a:schemeClr val="bg2">
              <a:lumMod val="9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defRPr/>
            </a:pPr>
            <a:r>
              <a:rPr lang="zh-TW" altLang="en-US" dirty="0">
                <a:solidFill>
                  <a:prstClr val="black"/>
                </a:solidFill>
                <a:ea typeface="華康儷宋 Std W3" panose="02020300000000000000" pitchFamily="18" charset="-120"/>
              </a:rPr>
              <a:t>研究結合</a:t>
            </a:r>
            <a:r>
              <a:rPr lang="en-US" altLang="zh-TW" b="1" dirty="0">
                <a:solidFill>
                  <a:prstClr val="black"/>
                </a:solidFill>
                <a:ea typeface="華康儷宋 Std W3" panose="02020300000000000000" pitchFamily="18" charset="-120"/>
              </a:rPr>
              <a:t>IS</a:t>
            </a:r>
            <a:r>
              <a:rPr lang="zh-TW" altLang="en-US" b="1" dirty="0">
                <a:solidFill>
                  <a:prstClr val="black"/>
                </a:solidFill>
                <a:ea typeface="華康儷宋 Std W3" panose="02020300000000000000" pitchFamily="18" charset="-120"/>
              </a:rPr>
              <a:t>、職業心理學（</a:t>
            </a:r>
            <a:r>
              <a:rPr lang="en-US" altLang="zh-TW" b="1" dirty="0">
                <a:solidFill>
                  <a:prstClr val="black"/>
                </a:solidFill>
                <a:ea typeface="華康儷宋 Std W3" panose="02020300000000000000" pitchFamily="18" charset="-120"/>
              </a:rPr>
              <a:t>Occupational psychology</a:t>
            </a:r>
            <a:r>
              <a:rPr lang="zh-TW" altLang="en-US" b="1" dirty="0">
                <a:solidFill>
                  <a:prstClr val="black"/>
                </a:solidFill>
                <a:ea typeface="華康儷宋 Std W3" panose="02020300000000000000" pitchFamily="18" charset="-120"/>
              </a:rPr>
              <a:t>）和計算機科學（</a:t>
            </a:r>
            <a:r>
              <a:rPr lang="en-US" altLang="zh-TW" b="1" dirty="0">
                <a:solidFill>
                  <a:prstClr val="black"/>
                </a:solidFill>
                <a:ea typeface="華康儷宋 Std W3" panose="02020300000000000000" pitchFamily="18" charset="-120"/>
              </a:rPr>
              <a:t>Computer science</a:t>
            </a:r>
            <a:r>
              <a:rPr lang="zh-TW" altLang="en-US" b="1" dirty="0">
                <a:solidFill>
                  <a:prstClr val="black"/>
                </a:solidFill>
                <a:ea typeface="華康儷宋 Std W3" panose="02020300000000000000" pitchFamily="18" charset="-120"/>
              </a:rPr>
              <a:t>）。</a:t>
            </a:r>
            <a:endParaRPr lang="en-US" altLang="zh-TW" sz="2800" b="1" dirty="0">
              <a:solidFill>
                <a:prstClr val="black"/>
              </a:solidFill>
              <a:ea typeface="華康儷宋 Std W3" panose="02020300000000000000" pitchFamily="18" charset="-120"/>
            </a:endParaRPr>
          </a:p>
          <a:p>
            <a:pPr>
              <a:lnSpc>
                <a:spcPct val="150000"/>
              </a:lnSpc>
              <a:defRPr/>
            </a:pPr>
            <a:r>
              <a:rPr lang="zh-TW" altLang="en-US" sz="3200" dirty="0">
                <a:solidFill>
                  <a:prstClr val="black"/>
                </a:solidFill>
                <a:ea typeface="華康儷宋 Std W3" panose="02020300000000000000" pitchFamily="18" charset="-120"/>
              </a:rPr>
              <a:t>通過</a:t>
            </a:r>
            <a:r>
              <a:rPr lang="zh-TW" altLang="en-US" sz="3200" b="1" dirty="0">
                <a:solidFill>
                  <a:prstClr val="black"/>
                </a:solidFill>
                <a:ea typeface="華康儷宋 Std W3" panose="02020300000000000000" pitchFamily="18" charset="-120"/>
              </a:rPr>
              <a:t>觀察法（</a:t>
            </a:r>
            <a:r>
              <a:rPr lang="en-US" altLang="zh-TW" sz="3200" b="1" dirty="0">
                <a:solidFill>
                  <a:prstClr val="black"/>
                </a:solidFill>
                <a:ea typeface="華康儷宋 Std W3" panose="02020300000000000000" pitchFamily="18" charset="-120"/>
              </a:rPr>
              <a:t>Observation</a:t>
            </a:r>
            <a:r>
              <a:rPr lang="zh-TW" altLang="en-US" sz="3200" b="1" dirty="0">
                <a:solidFill>
                  <a:prstClr val="black"/>
                </a:solidFill>
                <a:ea typeface="華康儷宋 Std W3" panose="02020300000000000000" pitchFamily="18" charset="-120"/>
              </a:rPr>
              <a:t>）和一系列使用者焦點小組（</a:t>
            </a:r>
            <a:r>
              <a:rPr lang="en-US" altLang="zh-TW" sz="3200" b="1" dirty="0">
                <a:solidFill>
                  <a:prstClr val="black"/>
                </a:solidFill>
                <a:ea typeface="華康儷宋 Std W3" panose="02020300000000000000" pitchFamily="18" charset="-120"/>
              </a:rPr>
              <a:t>Focus group </a:t>
            </a:r>
            <a:r>
              <a:rPr lang="zh-TW" altLang="en-US" sz="3200" b="1" dirty="0">
                <a:solidFill>
                  <a:prstClr val="black"/>
                </a:solidFill>
                <a:ea typeface="華康儷宋 Std W3" panose="02020300000000000000" pitchFamily="18" charset="-120"/>
              </a:rPr>
              <a:t>）方法</a:t>
            </a:r>
            <a:r>
              <a:rPr lang="zh-TW" altLang="en-US" sz="3200" dirty="0">
                <a:solidFill>
                  <a:prstClr val="black"/>
                </a:solidFill>
                <a:ea typeface="華康儷宋 Std W3" panose="02020300000000000000" pitchFamily="18" charset="-120"/>
              </a:rPr>
              <a:t>蒐集資料。</a:t>
            </a:r>
            <a:endParaRPr lang="en-US" altLang="zh-TW" dirty="0">
              <a:solidFill>
                <a:prstClr val="black"/>
              </a:solidFill>
              <a:ea typeface="華康儷宋 Std W3" panose="02020300000000000000" pitchFamily="18" charset="-120"/>
            </a:endParaRPr>
          </a:p>
          <a:p>
            <a:pPr>
              <a:lnSpc>
                <a:spcPct val="150000"/>
              </a:lnSpc>
              <a:defRPr/>
            </a:pPr>
            <a:r>
              <a:rPr lang="zh-TW" altLang="en-US" sz="3200" dirty="0">
                <a:solidFill>
                  <a:prstClr val="black"/>
                </a:solidFill>
                <a:ea typeface="華康儷宋 Std W3" panose="02020300000000000000" pitchFamily="18" charset="-120"/>
              </a:rPr>
              <a:t>說明</a:t>
            </a:r>
            <a:r>
              <a:rPr lang="zh-TW" altLang="en-US" sz="3200" b="1" dirty="0">
                <a:solidFill>
                  <a:srgbClr val="FF0000"/>
                </a:solidFill>
                <a:ea typeface="華康儷宋 Std W3" panose="02020300000000000000" pitchFamily="18" charset="-120"/>
              </a:rPr>
              <a:t>惡意破壞（</a:t>
            </a:r>
            <a:r>
              <a:rPr lang="en-US" altLang="zh-TW" sz="3200" b="1" dirty="0" err="1">
                <a:solidFill>
                  <a:srgbClr val="FF0000"/>
                </a:solidFill>
                <a:ea typeface="華康儷宋 Std W3" panose="02020300000000000000" pitchFamily="18" charset="-120"/>
              </a:rPr>
              <a:t>Griefing</a:t>
            </a:r>
            <a:r>
              <a:rPr lang="zh-TW" altLang="en-US" sz="3200" b="1" dirty="0">
                <a:solidFill>
                  <a:srgbClr val="FF0000"/>
                </a:solidFill>
                <a:ea typeface="華康儷宋 Std W3" panose="02020300000000000000" pitchFamily="18" charset="-120"/>
              </a:rPr>
              <a:t>）</a:t>
            </a:r>
            <a:r>
              <a:rPr lang="zh-TW" altLang="en-US" sz="3200" dirty="0">
                <a:solidFill>
                  <a:prstClr val="black"/>
                </a:solidFill>
                <a:ea typeface="華康儷宋 Std W3" panose="02020300000000000000" pitchFamily="18" charset="-120"/>
              </a:rPr>
              <a:t>行為對虛擬世界的</a:t>
            </a:r>
            <a:r>
              <a:rPr lang="zh-TW" altLang="en-US" sz="3200" b="1" dirty="0">
                <a:solidFill>
                  <a:prstClr val="black"/>
                </a:solidFill>
                <a:ea typeface="華康儷宋 Std W3" panose="02020300000000000000" pitchFamily="18" charset="-120"/>
              </a:rPr>
              <a:t>影響、發生原因和應對策略</a:t>
            </a:r>
            <a:r>
              <a:rPr lang="zh-TW" altLang="en-US" sz="3200" dirty="0">
                <a:solidFill>
                  <a:prstClr val="black"/>
                </a:solidFill>
                <a:ea typeface="華康儷宋 Std W3" panose="02020300000000000000" pitchFamily="18" charset="-120"/>
              </a:rPr>
              <a:t>，並</a:t>
            </a:r>
            <a:r>
              <a:rPr lang="zh-TW" altLang="en-US" sz="3200" b="1" dirty="0">
                <a:solidFill>
                  <a:prstClr val="black"/>
                </a:solidFill>
                <a:ea typeface="華康儷宋 Std W3" panose="02020300000000000000" pitchFamily="18" charset="-120"/>
              </a:rPr>
              <a:t>確定潛在的目標和加害者。</a:t>
            </a:r>
            <a:endParaRPr lang="en-US" altLang="zh-TW" sz="3200" b="1" dirty="0">
              <a:solidFill>
                <a:prstClr val="black"/>
              </a:solidFill>
              <a:ea typeface="華康儷宋 Std W3" panose="02020300000000000000" pitchFamily="18" charset="-120"/>
            </a:endParaRPr>
          </a:p>
          <a:p>
            <a:pPr>
              <a:lnSpc>
                <a:spcPct val="150000"/>
              </a:lnSpc>
              <a:defRPr/>
            </a:pPr>
            <a:r>
              <a:rPr lang="zh-TW" altLang="en-US" sz="3600" b="1" dirty="0">
                <a:solidFill>
                  <a:prstClr val="black"/>
                </a:solidFill>
                <a:ea typeface="華康儷宋 Std W3" panose="02020300000000000000" pitchFamily="18" charset="-120"/>
              </a:rPr>
              <a:t>方法限制和未來研究建議 </a:t>
            </a:r>
            <a:endParaRPr lang="en-US" altLang="zh-TW" sz="3600" b="1" dirty="0">
              <a:solidFill>
                <a:prstClr val="black"/>
              </a:solidFill>
              <a:ea typeface="華康儷宋 Std W3" panose="02020300000000000000" pitchFamily="18" charset="-120"/>
            </a:endParaRPr>
          </a:p>
          <a:p>
            <a:pPr lvl="1">
              <a:lnSpc>
                <a:spcPct val="150000"/>
              </a:lnSpc>
              <a:defRPr/>
            </a:pPr>
            <a:r>
              <a:rPr lang="zh-TW" altLang="en-US" sz="3200" dirty="0">
                <a:solidFill>
                  <a:prstClr val="black"/>
                </a:solidFill>
                <a:ea typeface="華康儷宋 Std W3" panose="02020300000000000000" pitchFamily="18" charset="-120"/>
              </a:rPr>
              <a:t>若將研究結果衍生其他虛擬遊戲世界中，可能不能充分地反映</a:t>
            </a:r>
            <a:r>
              <a:rPr lang="en-US" altLang="zh-TW" sz="3200" dirty="0">
                <a:solidFill>
                  <a:prstClr val="black"/>
                </a:solidFill>
                <a:ea typeface="華康儷宋 Std W3" panose="02020300000000000000" pitchFamily="18" charset="-120"/>
              </a:rPr>
              <a:t>《</a:t>
            </a:r>
            <a:r>
              <a:rPr lang="zh-TW" altLang="en-US" sz="3200" dirty="0">
                <a:solidFill>
                  <a:prstClr val="black"/>
                </a:solidFill>
                <a:ea typeface="華康儷宋 Std W3" panose="02020300000000000000" pitchFamily="18" charset="-120"/>
              </a:rPr>
              <a:t>第二人生</a:t>
            </a:r>
            <a:r>
              <a:rPr lang="en-US" altLang="zh-TW" sz="3200" dirty="0">
                <a:solidFill>
                  <a:prstClr val="black"/>
                </a:solidFill>
                <a:ea typeface="華康儷宋 Std W3" panose="02020300000000000000" pitchFamily="18" charset="-120"/>
              </a:rPr>
              <a:t>》</a:t>
            </a:r>
            <a:r>
              <a:rPr lang="zh-TW" altLang="en-US" sz="3200" dirty="0">
                <a:solidFill>
                  <a:prstClr val="black"/>
                </a:solidFill>
                <a:ea typeface="華康儷宋 Std W3" panose="02020300000000000000" pitchFamily="18" charset="-120"/>
              </a:rPr>
              <a:t>用戶的經驗。</a:t>
            </a:r>
            <a:endParaRPr lang="en-US" altLang="zh-TW" sz="3200" dirty="0">
              <a:solidFill>
                <a:prstClr val="black"/>
              </a:solidFill>
              <a:ea typeface="華康儷宋 Std W3" panose="02020300000000000000" pitchFamily="18" charset="-120"/>
            </a:endParaRPr>
          </a:p>
          <a:p>
            <a:pPr lvl="1">
              <a:lnSpc>
                <a:spcPct val="150000"/>
              </a:lnSpc>
              <a:defRPr/>
            </a:pPr>
            <a:r>
              <a:rPr lang="zh-TW" altLang="en-US" sz="3200" dirty="0">
                <a:solidFill>
                  <a:prstClr val="black"/>
                </a:solidFill>
                <a:ea typeface="華康儷宋 Std W3" panose="02020300000000000000" pitchFamily="18" charset="-120"/>
              </a:rPr>
              <a:t>制定新定量方法（</a:t>
            </a:r>
            <a:r>
              <a:rPr lang="en-US" altLang="zh-TW" sz="3200" dirty="0">
                <a:solidFill>
                  <a:prstClr val="black"/>
                </a:solidFill>
                <a:ea typeface="華康儷宋 Std W3" panose="02020300000000000000" pitchFamily="18" charset="-120"/>
              </a:rPr>
              <a:t>Quantitative methods</a:t>
            </a:r>
            <a:r>
              <a:rPr lang="zh-TW" altLang="en-US" sz="3200" dirty="0">
                <a:solidFill>
                  <a:prstClr val="black"/>
                </a:solidFill>
                <a:ea typeface="華康儷宋 Std W3" panose="02020300000000000000" pitchFamily="18" charset="-120"/>
              </a:rPr>
              <a:t>）。</a:t>
            </a:r>
            <a:endParaRPr lang="en-US" altLang="zh-TW" sz="3200" dirty="0">
              <a:solidFill>
                <a:prstClr val="black"/>
              </a:solidFill>
              <a:ea typeface="華康儷宋 Std W3" panose="02020300000000000000" pitchFamily="18" charset="-120"/>
            </a:endParaRPr>
          </a:p>
          <a:p>
            <a:pPr lvl="1">
              <a:lnSpc>
                <a:spcPct val="150000"/>
              </a:lnSpc>
              <a:defRPr/>
            </a:pPr>
            <a:r>
              <a:rPr lang="zh-TW" altLang="en-US" sz="3200" b="1" dirty="0">
                <a:solidFill>
                  <a:prstClr val="black"/>
                </a:solidFill>
                <a:ea typeface="華康儷宋 Std W3" panose="02020300000000000000" pitchFamily="18" charset="-120"/>
              </a:rPr>
              <a:t>對於霸凌研究而言，虛擬世界提供了潛在的機會</a:t>
            </a:r>
            <a:r>
              <a:rPr lang="zh-TW" altLang="en-US" sz="3200" dirty="0">
                <a:solidFill>
                  <a:prstClr val="black"/>
                </a:solidFill>
                <a:ea typeface="華康儷宋 Std W3" panose="02020300000000000000" pitchFamily="18" charset="-120"/>
              </a:rPr>
              <a:t>。</a:t>
            </a:r>
          </a:p>
        </p:txBody>
      </p:sp>
      <p:sp>
        <p:nvSpPr>
          <p:cNvPr id="2" name="Freeform 7">
            <a:extLst>
              <a:ext uri="{FF2B5EF4-FFF2-40B4-BE49-F238E27FC236}">
                <a16:creationId xmlns:a16="http://schemas.microsoft.com/office/drawing/2014/main" id="{55C76A83-4A37-D56B-40C8-B0CCD5117408}"/>
              </a:ext>
            </a:extLst>
          </p:cNvPr>
          <p:cNvSpPr/>
          <p:nvPr/>
        </p:nvSpPr>
        <p:spPr>
          <a:xfrm>
            <a:off x="1029556" y="336462"/>
            <a:ext cx="1689581" cy="1730082"/>
          </a:xfrm>
          <a:custGeom>
            <a:avLst/>
            <a:gdLst/>
            <a:ahLst/>
            <a:cxnLst/>
            <a:rect l="l" t="t" r="r" b="b"/>
            <a:pathLst>
              <a:path w="7760625" h="7946657">
                <a:moveTo>
                  <a:pt x="0" y="0"/>
                </a:moveTo>
                <a:lnTo>
                  <a:pt x="7760625" y="0"/>
                </a:lnTo>
                <a:lnTo>
                  <a:pt x="7760625" y="7946657"/>
                </a:lnTo>
                <a:lnTo>
                  <a:pt x="0" y="7946657"/>
                </a:lnTo>
                <a:lnTo>
                  <a:pt x="0" y="0"/>
                </a:lnTo>
                <a:close/>
              </a:path>
            </a:pathLst>
          </a:custGeom>
          <a:blipFill>
            <a:blip r:embed="rId5"/>
            <a:stretch>
              <a:fillRect b="-55631"/>
            </a:stretch>
          </a:blipFill>
        </p:spPr>
        <p:txBody>
          <a:bodyPr/>
          <a:lstStyle/>
          <a:p>
            <a:endParaRPr lang="zh-TW" altLang="en-US"/>
          </a:p>
        </p:txBody>
      </p:sp>
      <p:sp>
        <p:nvSpPr>
          <p:cNvPr id="4" name="標題 1">
            <a:extLst>
              <a:ext uri="{FF2B5EF4-FFF2-40B4-BE49-F238E27FC236}">
                <a16:creationId xmlns:a16="http://schemas.microsoft.com/office/drawing/2014/main" id="{DF5F1814-2C9E-AEA0-20A3-F39DFAA80543}"/>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結論（</a:t>
            </a:r>
            <a:r>
              <a:rPr lang="en-US" altLang="zh-TW" sz="6000" dirty="0">
                <a:latin typeface="華康儷宋 Std W5" panose="02020500000000000000" pitchFamily="18" charset="-120"/>
                <a:ea typeface="華康儷宋 Std W5" panose="02020500000000000000" pitchFamily="18" charset="-120"/>
              </a:rPr>
              <a:t>Conclusion</a:t>
            </a:r>
            <a:r>
              <a:rPr lang="zh-TW" altLang="en-US" sz="6000" dirty="0">
                <a:latin typeface="華康儷宋 Std W5" panose="02020500000000000000" pitchFamily="18" charset="-120"/>
                <a:ea typeface="華康儷宋 Std W5" panose="02020500000000000000" pitchFamily="18" charset="-120"/>
              </a:rPr>
              <a:t>） </a:t>
            </a:r>
          </a:p>
        </p:txBody>
      </p:sp>
    </p:spTree>
    <p:extLst>
      <p:ext uri="{BB962C8B-B14F-4D97-AF65-F5344CB8AC3E}">
        <p14:creationId xmlns:p14="http://schemas.microsoft.com/office/powerpoint/2010/main" val="2423859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Freeform 42">
            <a:extLst>
              <a:ext uri="{FF2B5EF4-FFF2-40B4-BE49-F238E27FC236}">
                <a16:creationId xmlns:a16="http://schemas.microsoft.com/office/drawing/2014/main" id="{D3D4C714-57DB-C7DB-72D0-CECD61CD903A}"/>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9711070" y="1937353"/>
            <a:ext cx="7498847"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b="1" dirty="0">
                <a:solidFill>
                  <a:prstClr val="black"/>
                </a:solidFill>
                <a:ea typeface="華康儷宋 Std W3" panose="02020300000000000000" pitchFamily="18" charset="-120"/>
              </a:rPr>
              <a:t>研究前遊戲背景與文化探索</a:t>
            </a:r>
          </a:p>
          <a:p>
            <a:pPr>
              <a:lnSpc>
                <a:spcPct val="150000"/>
              </a:lnSpc>
              <a:buFont typeface="Arial" panose="020B0604020202020204" pitchFamily="34" charset="0"/>
              <a:buChar char="•"/>
            </a:pPr>
            <a:r>
              <a:rPr lang="zh-TW" altLang="en-US" b="1" dirty="0">
                <a:solidFill>
                  <a:prstClr val="black"/>
                </a:solidFill>
                <a:ea typeface="華康儷宋 Std W3" panose="02020300000000000000" pitchFamily="18" charset="-120"/>
              </a:rPr>
              <a:t>時間</a:t>
            </a:r>
            <a:endParaRPr lang="en-US" altLang="zh-TW" b="1" dirty="0">
              <a:solidFill>
                <a:prstClr val="black"/>
              </a:solidFill>
              <a:ea typeface="華康儷宋 Std W3" panose="02020300000000000000" pitchFamily="18" charset="-120"/>
            </a:endParaRPr>
          </a:p>
          <a:p>
            <a:pPr lvl="1">
              <a:lnSpc>
                <a:spcPct val="150000"/>
              </a:lnSpc>
            </a:pPr>
            <a:r>
              <a:rPr lang="zh-TW" altLang="en-US" sz="3200" dirty="0">
                <a:solidFill>
                  <a:prstClr val="black"/>
                </a:solidFill>
                <a:ea typeface="華康儷宋 Std W3" panose="02020300000000000000" pitchFamily="18" charset="-120"/>
              </a:rPr>
              <a:t>研究開始前，其一位作者花費約</a:t>
            </a:r>
            <a:r>
              <a:rPr lang="en-US" altLang="zh-TW" sz="3200" dirty="0">
                <a:solidFill>
                  <a:prstClr val="black"/>
                </a:solidFill>
                <a:ea typeface="華康儷宋 Std W3" panose="02020300000000000000" pitchFamily="18" charset="-120"/>
              </a:rPr>
              <a:t>6</a:t>
            </a:r>
            <a:r>
              <a:rPr lang="zh-TW" altLang="en-US" sz="3200" dirty="0">
                <a:solidFill>
                  <a:prstClr val="black"/>
                </a:solidFill>
                <a:ea typeface="華康儷宋 Std W3" panose="02020300000000000000" pitchFamily="18" charset="-120"/>
              </a:rPr>
              <a:t>個月，每天約</a:t>
            </a:r>
            <a:r>
              <a:rPr lang="en-US" altLang="zh-TW" sz="3200" dirty="0">
                <a:solidFill>
                  <a:prstClr val="black"/>
                </a:solidFill>
                <a:ea typeface="華康儷宋 Std W3" panose="02020300000000000000" pitchFamily="18" charset="-120"/>
              </a:rPr>
              <a:t>1</a:t>
            </a:r>
            <a:r>
              <a:rPr lang="zh-TW" altLang="en-US" sz="3200" dirty="0">
                <a:solidFill>
                  <a:prstClr val="black"/>
                </a:solidFill>
                <a:ea typeface="華康儷宋 Std W3" panose="02020300000000000000" pitchFamily="18" charset="-120"/>
              </a:rPr>
              <a:t>小時。</a:t>
            </a:r>
          </a:p>
          <a:p>
            <a:pPr>
              <a:lnSpc>
                <a:spcPct val="150000"/>
              </a:lnSpc>
              <a:buFont typeface="Arial" panose="020B0604020202020204" pitchFamily="34" charset="0"/>
              <a:buChar char="•"/>
            </a:pPr>
            <a:r>
              <a:rPr lang="zh-TW" altLang="en-US" b="1" dirty="0">
                <a:solidFill>
                  <a:prstClr val="black"/>
                </a:solidFill>
                <a:ea typeface="華康儷宋 Std W3" panose="02020300000000000000" pitchFamily="18" charset="-120"/>
              </a:rPr>
              <a:t>目的</a:t>
            </a:r>
            <a:endParaRPr lang="en-US" altLang="zh-TW" b="1" dirty="0">
              <a:solidFill>
                <a:prstClr val="black"/>
              </a:solidFill>
              <a:ea typeface="華康儷宋 Std W3" panose="02020300000000000000" pitchFamily="18" charset="-120"/>
            </a:endParaRPr>
          </a:p>
          <a:p>
            <a:pPr lvl="1">
              <a:lnSpc>
                <a:spcPct val="150000"/>
              </a:lnSpc>
            </a:pPr>
            <a:r>
              <a:rPr lang="zh-TW" altLang="en-US" sz="3200" dirty="0">
                <a:solidFill>
                  <a:prstClr val="black"/>
                </a:solidFill>
                <a:ea typeface="華康儷宋 Std W3" panose="02020300000000000000" pitchFamily="18" charset="-120"/>
              </a:rPr>
              <a:t>瞭解</a:t>
            </a:r>
            <a:r>
              <a:rPr lang="en-US" altLang="zh-TW" sz="3200" dirty="0">
                <a:solidFill>
                  <a:prstClr val="black"/>
                </a:solidFill>
                <a:ea typeface="華康儷宋 Std W3" panose="02020300000000000000" pitchFamily="18" charset="-120"/>
              </a:rPr>
              <a:t>《</a:t>
            </a:r>
            <a:r>
              <a:rPr lang="zh-TW" altLang="en-US" sz="3200" dirty="0">
                <a:solidFill>
                  <a:prstClr val="black"/>
                </a:solidFill>
                <a:ea typeface="華康儷宋 Std W3" panose="02020300000000000000" pitchFamily="18" charset="-120"/>
              </a:rPr>
              <a:t>第二人生</a:t>
            </a:r>
            <a:r>
              <a:rPr lang="en-US" altLang="zh-TW" sz="3200" dirty="0">
                <a:solidFill>
                  <a:prstClr val="black"/>
                </a:solidFill>
                <a:ea typeface="華康儷宋 Std W3" panose="02020300000000000000" pitchFamily="18" charset="-120"/>
              </a:rPr>
              <a:t>》</a:t>
            </a:r>
            <a:r>
              <a:rPr lang="zh-TW" altLang="en-US" sz="3200" dirty="0">
                <a:solidFill>
                  <a:prstClr val="black"/>
                </a:solidFill>
                <a:ea typeface="華康儷宋 Std W3" panose="02020300000000000000" pitchFamily="18" charset="-120"/>
              </a:rPr>
              <a:t>遊戲介面和居民文化。</a:t>
            </a:r>
            <a:endParaRPr lang="en-US" altLang="zh-TW" sz="3200" dirty="0">
              <a:solidFill>
                <a:prstClr val="black"/>
              </a:solidFill>
              <a:ea typeface="華康儷宋 Std W3" panose="02020300000000000000" pitchFamily="18" charset="-120"/>
            </a:endParaRPr>
          </a:p>
          <a:p>
            <a:pPr lvl="1">
              <a:lnSpc>
                <a:spcPct val="150000"/>
              </a:lnSpc>
            </a:pPr>
            <a:r>
              <a:rPr lang="zh-TW" altLang="en-US" sz="3200" dirty="0">
                <a:solidFill>
                  <a:prstClr val="black"/>
                </a:solidFill>
                <a:ea typeface="華康儷宋 Std W3" panose="02020300000000000000" pitchFamily="18" charset="-120"/>
              </a:rPr>
              <a:t>經</a:t>
            </a:r>
            <a:r>
              <a:rPr lang="en-US" altLang="zh-TW" sz="3200" dirty="0">
                <a:solidFill>
                  <a:prstClr val="black"/>
                </a:solidFill>
                <a:ea typeface="華康儷宋 Std W3" panose="02020300000000000000" pitchFamily="18" charset="-120"/>
              </a:rPr>
              <a:t>Linden Lab</a:t>
            </a:r>
            <a:r>
              <a:rPr lang="zh-TW" altLang="en-US" sz="3200" dirty="0">
                <a:solidFill>
                  <a:prstClr val="black"/>
                </a:solidFill>
                <a:ea typeface="華康儷宋 Std W3" panose="02020300000000000000" pitchFamily="18" charset="-120"/>
              </a:rPr>
              <a:t>授權研究。</a:t>
            </a:r>
          </a:p>
          <a:p>
            <a:endParaRPr lang="zh-TW" altLang="en-US" dirty="0">
              <a:latin typeface="華康儷宋 Std W3" panose="02020300000000000000" pitchFamily="18" charset="-120"/>
              <a:ea typeface="華康儷宋 Std W3" panose="02020300000000000000" pitchFamily="18" charset="-120"/>
            </a:endParaRPr>
          </a:p>
        </p:txBody>
      </p:sp>
      <p:sp>
        <p:nvSpPr>
          <p:cNvPr id="4" name="標題 1">
            <a:extLst>
              <a:ext uri="{FF2B5EF4-FFF2-40B4-BE49-F238E27FC236}">
                <a16:creationId xmlns:a16="http://schemas.microsoft.com/office/drawing/2014/main" id="{CEA6F20A-0C6F-ABF4-9DC8-9B636A2790A2}"/>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TW" altLang="en-US" sz="6000" dirty="0">
                <a:solidFill>
                  <a:prstClr val="black"/>
                </a:solidFill>
                <a:latin typeface="華康儷宋 Std W5" panose="02020500000000000000" pitchFamily="18" charset="-120"/>
                <a:ea typeface="華康儷宋 Std W5" panose="02020500000000000000" pitchFamily="18" charset="-120"/>
              </a:rPr>
              <a:t>研究方法</a:t>
            </a:r>
            <a:r>
              <a:rPr kumimoji="0" lang="zh-TW" altLang="en-US" sz="6000" b="0" i="0" u="none" strike="noStrike" kern="1200" cap="none" spc="0" normalizeH="0" baseline="0" noProof="0" dirty="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p>
        </p:txBody>
      </p:sp>
      <p:sp>
        <p:nvSpPr>
          <p:cNvPr id="10" name="內容版面配置區 3">
            <a:extLst>
              <a:ext uri="{FF2B5EF4-FFF2-40B4-BE49-F238E27FC236}">
                <a16:creationId xmlns:a16="http://schemas.microsoft.com/office/drawing/2014/main" id="{ACE0E061-A3C6-FDFB-9F90-C06E85CA07EF}"/>
              </a:ext>
            </a:extLst>
          </p:cNvPr>
          <p:cNvSpPr txBox="1">
            <a:spLocks/>
          </p:cNvSpPr>
          <p:nvPr/>
        </p:nvSpPr>
        <p:spPr>
          <a:xfrm>
            <a:off x="1078083" y="1937353"/>
            <a:ext cx="7498847"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dirty="0">
              <a:latin typeface="華康儷宋 Std W3" panose="02020300000000000000" pitchFamily="18" charset="-120"/>
              <a:ea typeface="華康儷宋 Std W3" panose="02020300000000000000" pitchFamily="18" charset="-120"/>
            </a:endParaRPr>
          </a:p>
          <a:p>
            <a:pPr>
              <a:buFont typeface="Arial" panose="020B0604020202020204" pitchFamily="34" charset="0"/>
              <a:buChar char="•"/>
            </a:pPr>
            <a:r>
              <a:rPr lang="zh-TW" altLang="en-US" b="1" dirty="0">
                <a:solidFill>
                  <a:prstClr val="black"/>
                </a:solidFill>
                <a:ea typeface="華康儷宋 Std W3" panose="02020300000000000000" pitchFamily="18" charset="-120"/>
              </a:rPr>
              <a:t>資料蒐集</a:t>
            </a:r>
            <a:endParaRPr lang="en-US" altLang="zh-TW" b="1" dirty="0">
              <a:solidFill>
                <a:prstClr val="black"/>
              </a:solidFill>
              <a:ea typeface="華康儷宋 Std W3" panose="02020300000000000000" pitchFamily="18" charset="-120"/>
            </a:endParaRPr>
          </a:p>
          <a:p>
            <a:pPr>
              <a:buFont typeface="Arial" panose="020B0604020202020204" pitchFamily="34" charset="0"/>
              <a:buChar char="•"/>
            </a:pPr>
            <a:endParaRPr lang="en-US" altLang="zh-TW" dirty="0"/>
          </a:p>
          <a:p>
            <a:pPr lvl="1">
              <a:lnSpc>
                <a:spcPct val="150000"/>
              </a:lnSpc>
            </a:pPr>
            <a:r>
              <a:rPr lang="zh-TW" altLang="en-US" sz="3200" dirty="0">
                <a:solidFill>
                  <a:prstClr val="black"/>
                </a:solidFill>
                <a:ea typeface="華康儷宋 Std W3" panose="02020300000000000000" pitchFamily="18" charset="-120"/>
              </a:rPr>
              <a:t>研究前遊戲背景了解</a:t>
            </a:r>
          </a:p>
          <a:p>
            <a:pPr lvl="1">
              <a:lnSpc>
                <a:spcPct val="150000"/>
              </a:lnSpc>
            </a:pPr>
            <a:r>
              <a:rPr lang="zh-TW" altLang="en-US" sz="3200" dirty="0">
                <a:solidFill>
                  <a:prstClr val="black"/>
                </a:solidFill>
                <a:ea typeface="華康儷宋 Std W3" panose="02020300000000000000" pitchFamily="18" charset="-120"/>
              </a:rPr>
              <a:t>觀察組（</a:t>
            </a:r>
            <a:r>
              <a:rPr lang="en-US" altLang="zh-TW" sz="3200" dirty="0">
                <a:solidFill>
                  <a:prstClr val="black"/>
                </a:solidFill>
                <a:ea typeface="華康儷宋 Std W3" panose="02020300000000000000" pitchFamily="18" charset="-120"/>
              </a:rPr>
              <a:t>Observation</a:t>
            </a:r>
            <a:r>
              <a:rPr lang="zh-TW" altLang="en-US" sz="3200" dirty="0">
                <a:solidFill>
                  <a:prstClr val="black"/>
                </a:solidFill>
                <a:ea typeface="華康儷宋 Std W3" panose="02020300000000000000" pitchFamily="18" charset="-120"/>
              </a:rPr>
              <a:t>）</a:t>
            </a:r>
          </a:p>
          <a:p>
            <a:pPr lvl="1">
              <a:lnSpc>
                <a:spcPct val="150000"/>
              </a:lnSpc>
            </a:pPr>
            <a:r>
              <a:rPr lang="zh-TW" altLang="en-US" sz="3200" dirty="0">
                <a:solidFill>
                  <a:prstClr val="black"/>
                </a:solidFill>
                <a:ea typeface="華康儷宋 Std W3" panose="02020300000000000000" pitchFamily="18" charset="-120"/>
              </a:rPr>
              <a:t>焦點小組（</a:t>
            </a:r>
            <a:r>
              <a:rPr lang="en-US" altLang="zh-TW" sz="3200" dirty="0">
                <a:solidFill>
                  <a:prstClr val="black"/>
                </a:solidFill>
                <a:ea typeface="華康儷宋 Std W3" panose="02020300000000000000" pitchFamily="18" charset="-120"/>
              </a:rPr>
              <a:t>Focus group</a:t>
            </a:r>
            <a:r>
              <a:rPr lang="zh-TW" altLang="en-US" sz="3200" dirty="0">
                <a:solidFill>
                  <a:prstClr val="black"/>
                </a:solidFill>
                <a:ea typeface="華康儷宋 Std W3" panose="02020300000000000000" pitchFamily="18" charset="-120"/>
              </a:rPr>
              <a:t>）</a:t>
            </a:r>
          </a:p>
        </p:txBody>
      </p:sp>
    </p:spTree>
    <p:extLst>
      <p:ext uri="{BB962C8B-B14F-4D97-AF65-F5344CB8AC3E}">
        <p14:creationId xmlns:p14="http://schemas.microsoft.com/office/powerpoint/2010/main" val="4050622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50000"/>
              </a:lnSpc>
            </a:pPr>
            <a:r>
              <a:rPr lang="zh-TW" altLang="en-US" sz="3200" dirty="0">
                <a:solidFill>
                  <a:prstClr val="black"/>
                </a:solidFill>
                <a:ea typeface="華康儷宋 Std W3" panose="02020300000000000000" pitchFamily="18" charset="-120"/>
              </a:rPr>
              <a:t>每周：</a:t>
            </a:r>
            <a:r>
              <a:rPr lang="en-US" altLang="zh-TW" sz="3200" dirty="0">
                <a:solidFill>
                  <a:prstClr val="black"/>
                </a:solidFill>
                <a:ea typeface="華康儷宋 Std W3" panose="02020300000000000000" pitchFamily="18" charset="-120"/>
              </a:rPr>
              <a:t>5</a:t>
            </a:r>
            <a:r>
              <a:rPr lang="zh-TW" altLang="en-US" sz="3200" dirty="0">
                <a:solidFill>
                  <a:prstClr val="black"/>
                </a:solidFill>
                <a:ea typeface="華康儷宋 Std W3" panose="02020300000000000000" pitchFamily="18" charset="-120"/>
              </a:rPr>
              <a:t>天。</a:t>
            </a:r>
          </a:p>
          <a:p>
            <a:pPr lvl="1">
              <a:lnSpc>
                <a:spcPct val="150000"/>
              </a:lnSpc>
            </a:pPr>
            <a:r>
              <a:rPr lang="zh-TW" altLang="en-US" sz="3200" dirty="0">
                <a:solidFill>
                  <a:prstClr val="black"/>
                </a:solidFill>
                <a:ea typeface="華康儷宋 Std W3" panose="02020300000000000000" pitchFamily="18" charset="-120"/>
              </a:rPr>
              <a:t>每天：</a:t>
            </a:r>
            <a:r>
              <a:rPr lang="en-US" altLang="zh-TW" sz="3200" dirty="0">
                <a:solidFill>
                  <a:prstClr val="black"/>
                </a:solidFill>
                <a:ea typeface="華康儷宋 Std W3" panose="02020300000000000000" pitchFamily="18" charset="-120"/>
              </a:rPr>
              <a:t>3</a:t>
            </a:r>
            <a:r>
              <a:rPr lang="zh-TW" altLang="en-US" sz="3200" dirty="0">
                <a:solidFill>
                  <a:prstClr val="black"/>
                </a:solidFill>
                <a:ea typeface="華康儷宋 Std W3" panose="02020300000000000000" pitchFamily="18" charset="-120"/>
              </a:rPr>
              <a:t>小時，分別是早上、下午、晚上各</a:t>
            </a:r>
            <a:r>
              <a:rPr lang="en-US" altLang="zh-TW" sz="3200" dirty="0">
                <a:solidFill>
                  <a:prstClr val="black"/>
                </a:solidFill>
                <a:ea typeface="華康儷宋 Std W3" panose="02020300000000000000" pitchFamily="18" charset="-120"/>
              </a:rPr>
              <a:t>1</a:t>
            </a:r>
            <a:r>
              <a:rPr lang="zh-TW" altLang="en-US" sz="3200" dirty="0">
                <a:solidFill>
                  <a:prstClr val="black"/>
                </a:solidFill>
                <a:ea typeface="華康儷宋 Std W3" panose="02020300000000000000" pitchFamily="18" charset="-120"/>
              </a:rPr>
              <a:t>小時。</a:t>
            </a:r>
          </a:p>
          <a:p>
            <a:pPr lvl="1">
              <a:lnSpc>
                <a:spcPct val="150000"/>
              </a:lnSpc>
            </a:pPr>
            <a:r>
              <a:rPr lang="zh-TW" altLang="en-US" sz="3200" dirty="0">
                <a:solidFill>
                  <a:prstClr val="black"/>
                </a:solidFill>
                <a:ea typeface="華康儷宋 Std W3" panose="02020300000000000000" pitchFamily="18" charset="-120"/>
              </a:rPr>
              <a:t>地點：遊戲地圖中</a:t>
            </a:r>
            <a:r>
              <a:rPr lang="en-US" altLang="zh-TW" sz="3200" dirty="0">
                <a:solidFill>
                  <a:prstClr val="black"/>
                </a:solidFill>
                <a:ea typeface="華康儷宋 Std W3" panose="02020300000000000000" pitchFamily="18" charset="-120"/>
              </a:rPr>
              <a:t>《</a:t>
            </a:r>
            <a:r>
              <a:rPr lang="zh-TW" altLang="en-US" sz="3200" dirty="0">
                <a:solidFill>
                  <a:prstClr val="black"/>
                </a:solidFill>
                <a:ea typeface="華康儷宋 Std W3" panose="02020300000000000000" pitchFamily="18" charset="-120"/>
              </a:rPr>
              <a:t>第二人生</a:t>
            </a:r>
            <a:r>
              <a:rPr lang="en-US" altLang="zh-TW" sz="3200" dirty="0">
                <a:solidFill>
                  <a:prstClr val="black"/>
                </a:solidFill>
                <a:ea typeface="華康儷宋 Std W3" panose="02020300000000000000" pitchFamily="18" charset="-120"/>
              </a:rPr>
              <a:t>》</a:t>
            </a:r>
            <a:r>
              <a:rPr lang="zh-TW" altLang="en-US" sz="3200" dirty="0">
                <a:solidFill>
                  <a:prstClr val="black"/>
                </a:solidFill>
                <a:ea typeface="華康儷宋 Std W3" panose="02020300000000000000" pitchFamily="18" charset="-120"/>
              </a:rPr>
              <a:t>使用者人數聚集較多的區域。</a:t>
            </a:r>
            <a:endParaRPr lang="en-US" altLang="zh-TW" sz="3200" dirty="0">
              <a:solidFill>
                <a:prstClr val="black"/>
              </a:solidFill>
              <a:ea typeface="華康儷宋 Std W3" panose="02020300000000000000" pitchFamily="18" charset="-120"/>
            </a:endParaRPr>
          </a:p>
          <a:p>
            <a:pPr lvl="1">
              <a:lnSpc>
                <a:spcPct val="150000"/>
              </a:lnSpc>
            </a:pPr>
            <a:endParaRPr lang="zh-TW" altLang="en-US" sz="3200" dirty="0">
              <a:solidFill>
                <a:prstClr val="black"/>
              </a:solidFill>
              <a:ea typeface="華康儷宋 Std W3" panose="02020300000000000000" pitchFamily="18" charset="-120"/>
            </a:endParaRPr>
          </a:p>
          <a:p>
            <a:pPr>
              <a:lnSpc>
                <a:spcPct val="150000"/>
              </a:lnSpc>
            </a:pPr>
            <a:r>
              <a:rPr lang="zh-TW" altLang="en-US" b="1" dirty="0">
                <a:solidFill>
                  <a:prstClr val="black"/>
                </a:solidFill>
                <a:ea typeface="華康儷宋 Std W3" panose="02020300000000000000" pitchFamily="18" charset="-120"/>
              </a:rPr>
              <a:t>執行內容</a:t>
            </a:r>
            <a:endParaRPr lang="en-US" altLang="zh-TW" b="1" dirty="0">
              <a:solidFill>
                <a:prstClr val="black"/>
              </a:solidFill>
              <a:ea typeface="華康儷宋 Std W3" panose="02020300000000000000" pitchFamily="18" charset="-120"/>
            </a:endParaRPr>
          </a:p>
          <a:p>
            <a:pPr lvl="1">
              <a:lnSpc>
                <a:spcPct val="150000"/>
              </a:lnSpc>
            </a:pPr>
            <a:r>
              <a:rPr lang="zh-TW" altLang="en-US" sz="3200" dirty="0">
                <a:solidFill>
                  <a:prstClr val="black"/>
                </a:solidFill>
                <a:ea typeface="華康儷宋 Std W3" panose="02020300000000000000" pitchFamily="18" charset="-120"/>
              </a:rPr>
              <a:t>由研究者到遊戲中坐下來觀察世界中發生的事情。</a:t>
            </a:r>
          </a:p>
          <a:p>
            <a:pPr lvl="1">
              <a:lnSpc>
                <a:spcPct val="150000"/>
              </a:lnSpc>
            </a:pPr>
            <a:r>
              <a:rPr lang="zh-TW" altLang="en-US" sz="3200" dirty="0">
                <a:solidFill>
                  <a:prstClr val="black"/>
                </a:solidFill>
                <a:ea typeface="華康儷宋 Std W3" panose="02020300000000000000" pitchFamily="18" charset="-120"/>
              </a:rPr>
              <a:t>觀察結果會被記錄在</a:t>
            </a:r>
            <a:r>
              <a:rPr lang="en-US" altLang="zh-TW" sz="3200" dirty="0">
                <a:solidFill>
                  <a:prstClr val="black"/>
                </a:solidFill>
                <a:ea typeface="華康儷宋 Std W3" panose="02020300000000000000" pitchFamily="18" charset="-120"/>
              </a:rPr>
              <a:t>Observation section</a:t>
            </a:r>
            <a:r>
              <a:rPr lang="zh-TW" altLang="en-US" sz="3200" dirty="0">
                <a:solidFill>
                  <a:prstClr val="black"/>
                </a:solidFill>
                <a:ea typeface="華康儷宋 Std W3" panose="02020300000000000000" pitchFamily="18" charset="-120"/>
              </a:rPr>
              <a:t>。</a:t>
            </a: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觀察法 （</a:t>
            </a:r>
            <a:r>
              <a:rPr lang="en-US" altLang="zh-TW" sz="6000" dirty="0">
                <a:latin typeface="華康儷宋 Std W5" panose="02020500000000000000" pitchFamily="18" charset="-120"/>
                <a:ea typeface="華康儷宋 Std W5" panose="02020500000000000000" pitchFamily="18" charset="-120"/>
              </a:rPr>
              <a:t>Observation</a:t>
            </a:r>
            <a:r>
              <a:rPr lang="zh-TW" altLang="en-US" sz="6000" dirty="0">
                <a:latin typeface="華康儷宋 Std W5" panose="02020500000000000000" pitchFamily="18" charset="-120"/>
                <a:ea typeface="華康儷宋 Std W5" panose="02020500000000000000" pitchFamily="18" charset="-120"/>
              </a:rPr>
              <a:t>） </a:t>
            </a:r>
          </a:p>
        </p:txBody>
      </p:sp>
    </p:spTree>
    <p:extLst>
      <p:ext uri="{BB962C8B-B14F-4D97-AF65-F5344CB8AC3E}">
        <p14:creationId xmlns:p14="http://schemas.microsoft.com/office/powerpoint/2010/main" val="217740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9938646" y="2089752"/>
            <a:ext cx="7898407" cy="7538641"/>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zh-TW" sz="3600" b="1" dirty="0">
                <a:solidFill>
                  <a:prstClr val="black"/>
                </a:solidFill>
                <a:ea typeface="華康儷宋 Std W3" panose="02020300000000000000" pitchFamily="18" charset="-120"/>
              </a:rPr>
              <a:t>《</a:t>
            </a:r>
            <a:r>
              <a:rPr lang="zh-TW" altLang="en-US" sz="3600" b="1" dirty="0">
                <a:solidFill>
                  <a:prstClr val="black"/>
                </a:solidFill>
                <a:ea typeface="華康儷宋 Std W3" panose="02020300000000000000" pitchFamily="18" charset="-120"/>
              </a:rPr>
              <a:t>第二人生</a:t>
            </a:r>
            <a:r>
              <a:rPr lang="en-US" altLang="zh-TW" sz="3600" b="1" dirty="0">
                <a:solidFill>
                  <a:prstClr val="black"/>
                </a:solidFill>
                <a:ea typeface="華康儷宋 Std W3" panose="02020300000000000000" pitchFamily="18" charset="-120"/>
              </a:rPr>
              <a:t>》</a:t>
            </a:r>
            <a:r>
              <a:rPr lang="zh-TW" altLang="en-US" sz="3600" b="1" dirty="0">
                <a:solidFill>
                  <a:prstClr val="black"/>
                </a:solidFill>
                <a:ea typeface="華康儷宋 Std W3" panose="02020300000000000000" pitchFamily="18" charset="-120"/>
              </a:rPr>
              <a:t>參與者 </a:t>
            </a:r>
          </a:p>
          <a:p>
            <a:pPr lvl="1">
              <a:lnSpc>
                <a:spcPct val="150000"/>
              </a:lnSpc>
            </a:pPr>
            <a:r>
              <a:rPr lang="zh-TW" altLang="en-US" sz="3200" dirty="0">
                <a:solidFill>
                  <a:prstClr val="black"/>
                </a:solidFill>
                <a:ea typeface="華康儷宋 Std W3" panose="02020300000000000000" pitchFamily="18" charset="-120"/>
              </a:rPr>
              <a:t>隨機、自願參與者，約</a:t>
            </a:r>
            <a:r>
              <a:rPr lang="en-US" altLang="zh-TW" sz="3200" dirty="0">
                <a:solidFill>
                  <a:prstClr val="black"/>
                </a:solidFill>
                <a:ea typeface="華康儷宋 Std W3" panose="02020300000000000000" pitchFamily="18" charset="-120"/>
              </a:rPr>
              <a:t>30</a:t>
            </a:r>
            <a:r>
              <a:rPr lang="zh-TW" altLang="en-US" sz="3200" dirty="0">
                <a:solidFill>
                  <a:prstClr val="black"/>
                </a:solidFill>
                <a:ea typeface="華康儷宋 Std W3" panose="02020300000000000000" pitchFamily="18" charset="-120"/>
              </a:rPr>
              <a:t>名</a:t>
            </a:r>
          </a:p>
          <a:p>
            <a:pPr lvl="1">
              <a:lnSpc>
                <a:spcPct val="150000"/>
              </a:lnSpc>
            </a:pPr>
            <a:r>
              <a:rPr lang="zh-TW" altLang="en-US" sz="3200" dirty="0">
                <a:solidFill>
                  <a:prstClr val="black"/>
                </a:solidFill>
                <a:ea typeface="華康儷宋 Std W3" panose="02020300000000000000" pitchFamily="18" charset="-120"/>
              </a:rPr>
              <a:t>年齡</a:t>
            </a:r>
            <a:r>
              <a:rPr lang="en-US" altLang="zh-TW" sz="3200" dirty="0">
                <a:solidFill>
                  <a:prstClr val="black"/>
                </a:solidFill>
                <a:ea typeface="華康儷宋 Std W3" panose="02020300000000000000" pitchFamily="18" charset="-120"/>
              </a:rPr>
              <a:t>18</a:t>
            </a:r>
            <a:r>
              <a:rPr lang="zh-TW" altLang="en-US" sz="3200" dirty="0">
                <a:solidFill>
                  <a:prstClr val="black"/>
                </a:solidFill>
                <a:ea typeface="華康儷宋 Std W3" panose="02020300000000000000" pitchFamily="18" charset="-120"/>
              </a:rPr>
              <a:t>歲以上</a:t>
            </a:r>
            <a:endParaRPr lang="en-US" altLang="zh-TW" sz="3200" dirty="0">
              <a:solidFill>
                <a:prstClr val="black"/>
              </a:solidFill>
              <a:ea typeface="華康儷宋 Std W3" panose="02020300000000000000" pitchFamily="18" charset="-120"/>
            </a:endParaRPr>
          </a:p>
          <a:p>
            <a:pPr>
              <a:lnSpc>
                <a:spcPct val="150000"/>
              </a:lnSpc>
            </a:pPr>
            <a:r>
              <a:rPr lang="zh-TW" altLang="en-US" sz="3600" b="1" dirty="0">
                <a:solidFill>
                  <a:prstClr val="black"/>
                </a:solidFill>
                <a:ea typeface="華康儷宋 Std W3" panose="02020300000000000000" pitchFamily="18" charset="-120"/>
              </a:rPr>
              <a:t>權利</a:t>
            </a:r>
            <a:endParaRPr lang="en-US" altLang="zh-TW" sz="3600" b="1" dirty="0">
              <a:solidFill>
                <a:prstClr val="black"/>
              </a:solidFill>
              <a:ea typeface="華康儷宋 Std W3" panose="02020300000000000000" pitchFamily="18" charset="-120"/>
            </a:endParaRPr>
          </a:p>
          <a:p>
            <a:pPr lvl="1">
              <a:lnSpc>
                <a:spcPct val="150000"/>
              </a:lnSpc>
            </a:pPr>
            <a:r>
              <a:rPr lang="zh-TW" altLang="en-US" sz="3200" dirty="0">
                <a:solidFill>
                  <a:prstClr val="black"/>
                </a:solidFill>
                <a:ea typeface="華康儷宋 Std W3" panose="02020300000000000000" pitchFamily="18" charset="-120"/>
              </a:rPr>
              <a:t>匿名性</a:t>
            </a:r>
            <a:endParaRPr lang="en-US" altLang="zh-TW" sz="3200" dirty="0">
              <a:solidFill>
                <a:prstClr val="black"/>
              </a:solidFill>
              <a:ea typeface="華康儷宋 Std W3" panose="02020300000000000000" pitchFamily="18" charset="-120"/>
            </a:endParaRPr>
          </a:p>
          <a:p>
            <a:pPr lvl="1">
              <a:lnSpc>
                <a:spcPct val="150000"/>
              </a:lnSpc>
            </a:pPr>
            <a:r>
              <a:rPr lang="zh-TW" altLang="en-US" sz="3200" dirty="0">
                <a:solidFill>
                  <a:prstClr val="black"/>
                </a:solidFill>
                <a:ea typeface="華康儷宋 Std W3" panose="02020300000000000000" pitchFamily="18" charset="-120"/>
              </a:rPr>
              <a:t>自由離開研究項目 </a:t>
            </a:r>
            <a:endParaRPr lang="en-US" altLang="zh-TW" sz="3200" dirty="0">
              <a:solidFill>
                <a:prstClr val="black"/>
              </a:solidFill>
              <a:ea typeface="華康儷宋 Std W3" panose="02020300000000000000" pitchFamily="18" charset="-120"/>
            </a:endParaRPr>
          </a:p>
          <a:p>
            <a:pPr lvl="1">
              <a:lnSpc>
                <a:spcPct val="150000"/>
              </a:lnSpc>
            </a:pPr>
            <a:r>
              <a:rPr lang="zh-TW" altLang="en-US" sz="3200" dirty="0">
                <a:solidFill>
                  <a:prstClr val="black"/>
                </a:solidFill>
                <a:ea typeface="華康儷宋 Std W3" panose="02020300000000000000" pitchFamily="18" charset="-120"/>
              </a:rPr>
              <a:t>若中途離開研究計畫的參與者資訊會全數被刪除。</a:t>
            </a:r>
          </a:p>
          <a:p>
            <a:pPr>
              <a:buFont typeface="Arial" panose="020B0604020202020204" pitchFamily="34" charset="0"/>
              <a:buChar char="•"/>
            </a:pPr>
            <a:endParaRPr lang="zh-TW" altLang="en-US" dirty="0"/>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 Focus group</a:t>
            </a:r>
            <a:r>
              <a:rPr lang="zh-TW" altLang="en-US" sz="6000" dirty="0">
                <a:latin typeface="華康儷宋 Std W5" panose="02020500000000000000" pitchFamily="18" charset="-120"/>
                <a:ea typeface="華康儷宋 Std W5" panose="02020500000000000000" pitchFamily="18" charset="-120"/>
              </a:rPr>
              <a:t> </a:t>
            </a:r>
          </a:p>
        </p:txBody>
      </p:sp>
      <p:sp>
        <p:nvSpPr>
          <p:cNvPr id="10" name="內容版面配置區 3">
            <a:extLst>
              <a:ext uri="{FF2B5EF4-FFF2-40B4-BE49-F238E27FC236}">
                <a16:creationId xmlns:a16="http://schemas.microsoft.com/office/drawing/2014/main" id="{4AFF6D15-32BB-919C-1CE3-E3CD2A6F3A9B}"/>
              </a:ext>
            </a:extLst>
          </p:cNvPr>
          <p:cNvSpPr txBox="1">
            <a:spLocks/>
          </p:cNvSpPr>
          <p:nvPr/>
        </p:nvSpPr>
        <p:spPr>
          <a:xfrm>
            <a:off x="325692" y="2089752"/>
            <a:ext cx="8818308" cy="7538641"/>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sz="3600" b="1" dirty="0">
                <a:solidFill>
                  <a:prstClr val="black"/>
                </a:solidFill>
                <a:ea typeface="華康儷宋 Std W3" panose="02020300000000000000" pitchFamily="18" charset="-120"/>
              </a:rPr>
              <a:t>研究室成員</a:t>
            </a:r>
            <a:endParaRPr lang="en-US" altLang="zh-TW" sz="3600" b="1" dirty="0">
              <a:solidFill>
                <a:prstClr val="black"/>
              </a:solidFill>
              <a:ea typeface="華康儷宋 Std W3" panose="02020300000000000000" pitchFamily="18" charset="-120"/>
            </a:endParaRPr>
          </a:p>
          <a:p>
            <a:pPr lvl="1">
              <a:lnSpc>
                <a:spcPct val="150000"/>
              </a:lnSpc>
            </a:pPr>
            <a:r>
              <a:rPr lang="zh-TW" altLang="en-US" sz="3200" dirty="0">
                <a:solidFill>
                  <a:prstClr val="black"/>
                </a:solidFill>
                <a:ea typeface="華康儷宋 Std W3" panose="02020300000000000000" pitchFamily="18" charset="-120"/>
              </a:rPr>
              <a:t>主持人：主持焦點小組討論。</a:t>
            </a:r>
          </a:p>
          <a:p>
            <a:pPr lvl="1">
              <a:lnSpc>
                <a:spcPct val="150000"/>
              </a:lnSpc>
            </a:pPr>
            <a:r>
              <a:rPr lang="zh-TW" altLang="en-US" sz="3200" dirty="0">
                <a:solidFill>
                  <a:prstClr val="black"/>
                </a:solidFill>
                <a:ea typeface="華康儷宋 Std W3" panose="02020300000000000000" pitchFamily="18" charset="-120"/>
              </a:rPr>
              <a:t>協調者：控制虛擬化身</a:t>
            </a:r>
            <a:r>
              <a:rPr lang="en-US" altLang="zh-TW" sz="3200" dirty="0">
                <a:solidFill>
                  <a:prstClr val="black"/>
                </a:solidFill>
                <a:ea typeface="華康儷宋 Std W3" panose="02020300000000000000" pitchFamily="18" charset="-120"/>
              </a:rPr>
              <a:t>1 (Avatar1)</a:t>
            </a:r>
            <a:r>
              <a:rPr lang="zh-TW" altLang="en-US" sz="3200" dirty="0">
                <a:solidFill>
                  <a:prstClr val="black"/>
                </a:solidFill>
                <a:ea typeface="華康儷宋 Std W3" panose="02020300000000000000" pitchFamily="18" charset="-120"/>
              </a:rPr>
              <a:t>，將主持人的談話內容鍵入。</a:t>
            </a:r>
          </a:p>
          <a:p>
            <a:pPr lvl="1">
              <a:lnSpc>
                <a:spcPct val="150000"/>
              </a:lnSpc>
            </a:pPr>
            <a:r>
              <a:rPr lang="zh-TW" altLang="en-US" sz="3200" dirty="0">
                <a:solidFill>
                  <a:prstClr val="black"/>
                </a:solidFill>
                <a:ea typeface="華康儷宋 Std W3" panose="02020300000000000000" pitchFamily="18" charset="-120"/>
              </a:rPr>
              <a:t>錄製者：控制虛擬化身</a:t>
            </a:r>
            <a:r>
              <a:rPr lang="en-US" altLang="zh-TW" sz="3200" dirty="0">
                <a:solidFill>
                  <a:prstClr val="black"/>
                </a:solidFill>
                <a:ea typeface="華康儷宋 Std W3" panose="02020300000000000000" pitchFamily="18" charset="-120"/>
              </a:rPr>
              <a:t>2 (Avatar2)</a:t>
            </a:r>
            <a:r>
              <a:rPr lang="zh-TW" altLang="en-US" sz="3200" dirty="0">
                <a:solidFill>
                  <a:prstClr val="black"/>
                </a:solidFill>
                <a:ea typeface="華康儷宋 Std W3" panose="02020300000000000000" pitchFamily="18" charset="-120"/>
              </a:rPr>
              <a:t>，站房間後面錄製會議的過程，化身</a:t>
            </a:r>
            <a:r>
              <a:rPr lang="en-US" altLang="zh-TW" sz="3200" dirty="0">
                <a:solidFill>
                  <a:prstClr val="black"/>
                </a:solidFill>
                <a:ea typeface="華康儷宋 Std W3" panose="02020300000000000000" pitchFamily="18" charset="-120"/>
              </a:rPr>
              <a:t>2</a:t>
            </a:r>
            <a:r>
              <a:rPr lang="zh-TW" altLang="en-US" sz="3200" dirty="0">
                <a:solidFill>
                  <a:prstClr val="black"/>
                </a:solidFill>
                <a:ea typeface="華康儷宋 Std W3" panose="02020300000000000000" pitchFamily="18" charset="-120"/>
              </a:rPr>
              <a:t>的身分公開，錄製的內容會使用投影機投影在牆上，讓主持人清楚看到會議情況，方便主持會議。</a:t>
            </a:r>
            <a:endParaRPr lang="en-US" altLang="zh-TW" sz="3200" dirty="0">
              <a:solidFill>
                <a:prstClr val="black"/>
              </a:solidFill>
              <a:ea typeface="華康儷宋 Std W3" panose="02020300000000000000" pitchFamily="18" charset="-120"/>
            </a:endParaRPr>
          </a:p>
        </p:txBody>
      </p:sp>
    </p:spTree>
    <p:extLst>
      <p:ext uri="{BB962C8B-B14F-4D97-AF65-F5344CB8AC3E}">
        <p14:creationId xmlns:p14="http://schemas.microsoft.com/office/powerpoint/2010/main" val="1157291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561850"/>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sz="3600" b="1" dirty="0">
                <a:solidFill>
                  <a:prstClr val="black"/>
                </a:solidFill>
                <a:ea typeface="華康儷宋 Std W3" panose="02020300000000000000" pitchFamily="18" charset="-120"/>
              </a:rPr>
              <a:t>執行內容</a:t>
            </a:r>
          </a:p>
          <a:p>
            <a:pPr lvl="1">
              <a:lnSpc>
                <a:spcPct val="150000"/>
              </a:lnSpc>
            </a:pPr>
            <a:r>
              <a:rPr lang="zh-TW" altLang="en-US" sz="3200" dirty="0">
                <a:solidFill>
                  <a:prstClr val="black"/>
                </a:solidFill>
                <a:ea typeface="華康儷宋 Std W3" panose="02020300000000000000" pitchFamily="18" charset="-120"/>
              </a:rPr>
              <a:t>建立虛擬總部（</a:t>
            </a:r>
            <a:r>
              <a:rPr lang="en-US" altLang="zh-TW" sz="3200" dirty="0">
                <a:solidFill>
                  <a:prstClr val="black"/>
                </a:solidFill>
                <a:ea typeface="華康儷宋 Std W3" panose="02020300000000000000" pitchFamily="18" charset="-120"/>
              </a:rPr>
              <a:t>the in-world office</a:t>
            </a:r>
            <a:r>
              <a:rPr lang="zh-TW" altLang="en-US" sz="3200" dirty="0">
                <a:solidFill>
                  <a:prstClr val="black"/>
                </a:solidFill>
                <a:ea typeface="華康儷宋 Std W3" panose="02020300000000000000" pitchFamily="18" charset="-120"/>
              </a:rPr>
              <a:t>）用於舉辦線上使用者焦點小組地點。</a:t>
            </a:r>
          </a:p>
          <a:p>
            <a:pPr lvl="1">
              <a:lnSpc>
                <a:spcPct val="150000"/>
              </a:lnSpc>
            </a:pPr>
            <a:r>
              <a:rPr lang="zh-TW" altLang="en-US" sz="3200" dirty="0">
                <a:solidFill>
                  <a:prstClr val="black"/>
                </a:solidFill>
                <a:ea typeface="華康儷宋 Std W3" panose="02020300000000000000" pitchFamily="18" charset="-120"/>
              </a:rPr>
              <a:t>其中一位作者創建了能自動將對話內容透過電子郵件轉換分析的工具。</a:t>
            </a:r>
          </a:p>
          <a:p>
            <a:pPr lvl="1">
              <a:lnSpc>
                <a:spcPct val="150000"/>
              </a:lnSpc>
            </a:pPr>
            <a:r>
              <a:rPr lang="zh-TW" altLang="en-US" sz="3200" dirty="0">
                <a:solidFill>
                  <a:prstClr val="black"/>
                </a:solidFill>
                <a:ea typeface="華康儷宋 Std W3" panose="02020300000000000000" pitchFamily="18" charset="-120"/>
              </a:rPr>
              <a:t>試驗研究（</a:t>
            </a:r>
            <a:r>
              <a:rPr lang="en-US" altLang="zh-TW" sz="3200" dirty="0">
                <a:solidFill>
                  <a:prstClr val="black"/>
                </a:solidFill>
                <a:ea typeface="華康儷宋 Std W3" panose="02020300000000000000" pitchFamily="18" charset="-120"/>
              </a:rPr>
              <a:t>Pilot study</a:t>
            </a:r>
            <a:r>
              <a:rPr lang="zh-TW" altLang="en-US" sz="3200" dirty="0">
                <a:solidFill>
                  <a:prstClr val="black"/>
                </a:solidFill>
                <a:ea typeface="華康儷宋 Std W3" panose="02020300000000000000" pitchFamily="18" charset="-120"/>
              </a:rPr>
              <a:t>），主題「第二人生中的教育機會」。</a:t>
            </a:r>
          </a:p>
          <a:p>
            <a:pPr lvl="1">
              <a:lnSpc>
                <a:spcPct val="150000"/>
              </a:lnSpc>
            </a:pPr>
            <a:r>
              <a:rPr lang="zh-TW" altLang="en-US" sz="3200" dirty="0">
                <a:solidFill>
                  <a:prstClr val="black"/>
                </a:solidFill>
                <a:ea typeface="華康儷宋 Std W3" panose="02020300000000000000" pitchFamily="18" charset="-120"/>
              </a:rPr>
              <a:t>執行會議做主題討論，主題分別如下 </a:t>
            </a:r>
          </a:p>
          <a:p>
            <a:pPr lvl="2">
              <a:lnSpc>
                <a:spcPct val="150000"/>
              </a:lnSpc>
            </a:pPr>
            <a:r>
              <a:rPr lang="zh-TW" altLang="en-US" sz="2800" dirty="0">
                <a:solidFill>
                  <a:prstClr val="black"/>
                </a:solidFill>
                <a:ea typeface="華康儷宋 Std W3" panose="02020300000000000000" pitchFamily="18" charset="-120"/>
              </a:rPr>
              <a:t>惡意破壞的本質</a:t>
            </a:r>
          </a:p>
          <a:p>
            <a:pPr lvl="2">
              <a:lnSpc>
                <a:spcPct val="150000"/>
              </a:lnSpc>
            </a:pPr>
            <a:r>
              <a:rPr lang="zh-TW" altLang="en-US" sz="2800" dirty="0">
                <a:solidFill>
                  <a:prstClr val="black"/>
                </a:solidFill>
                <a:ea typeface="華康儷宋 Std W3" panose="02020300000000000000" pitchFamily="18" charset="-120"/>
              </a:rPr>
              <a:t>惡意破壞者的動機</a:t>
            </a:r>
          </a:p>
          <a:p>
            <a:pPr lvl="2">
              <a:lnSpc>
                <a:spcPct val="150000"/>
              </a:lnSpc>
            </a:pPr>
            <a:r>
              <a:rPr lang="zh-TW" altLang="en-US" sz="2800" dirty="0">
                <a:solidFill>
                  <a:prstClr val="black"/>
                </a:solidFill>
                <a:ea typeface="華康儷宋 Std W3" panose="02020300000000000000" pitchFamily="18" charset="-120"/>
              </a:rPr>
              <a:t>共同的控制責任</a:t>
            </a:r>
          </a:p>
          <a:p>
            <a:pPr lvl="2">
              <a:lnSpc>
                <a:spcPct val="150000"/>
              </a:lnSpc>
            </a:pPr>
            <a:r>
              <a:rPr lang="zh-TW" altLang="en-US" sz="2800" dirty="0">
                <a:solidFill>
                  <a:prstClr val="black"/>
                </a:solidFill>
                <a:ea typeface="華康儷宋 Std W3" panose="02020300000000000000" pitchFamily="18" charset="-120"/>
              </a:rPr>
              <a:t>現實世界與</a:t>
            </a:r>
            <a:r>
              <a:rPr lang="en-US" altLang="zh-TW" sz="2800" dirty="0">
                <a:solidFill>
                  <a:prstClr val="black"/>
                </a:solidFill>
                <a:ea typeface="華康儷宋 Std W3" panose="02020300000000000000" pitchFamily="18" charset="-120"/>
              </a:rPr>
              <a:t>《</a:t>
            </a:r>
            <a:r>
              <a:rPr lang="zh-TW" altLang="en-US" sz="2800" dirty="0">
                <a:solidFill>
                  <a:prstClr val="black"/>
                </a:solidFill>
                <a:ea typeface="華康儷宋 Std W3" panose="02020300000000000000" pitchFamily="18" charset="-120"/>
              </a:rPr>
              <a:t>第二人生</a:t>
            </a:r>
            <a:r>
              <a:rPr lang="en-US" altLang="zh-TW" sz="2800" dirty="0">
                <a:solidFill>
                  <a:prstClr val="black"/>
                </a:solidFill>
                <a:ea typeface="華康儷宋 Std W3" panose="02020300000000000000" pitchFamily="18" charset="-120"/>
              </a:rPr>
              <a:t>》</a:t>
            </a:r>
            <a:r>
              <a:rPr lang="zh-TW" altLang="en-US" sz="2800" dirty="0">
                <a:solidFill>
                  <a:prstClr val="black"/>
                </a:solidFill>
                <a:ea typeface="華康儷宋 Std W3" panose="02020300000000000000" pitchFamily="18" charset="-120"/>
              </a:rPr>
              <a:t>之間的關聯</a:t>
            </a: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 Focus group</a:t>
            </a:r>
            <a:r>
              <a:rPr lang="zh-TW" altLang="en-US" sz="6000" dirty="0">
                <a:latin typeface="華康儷宋 Std W5" panose="02020500000000000000" pitchFamily="18" charset="-120"/>
                <a:ea typeface="華康儷宋 Std W5" panose="02020500000000000000" pitchFamily="18" charset="-120"/>
              </a:rPr>
              <a:t> </a:t>
            </a:r>
          </a:p>
        </p:txBody>
      </p:sp>
    </p:spTree>
    <p:extLst>
      <p:ext uri="{BB962C8B-B14F-4D97-AF65-F5344CB8AC3E}">
        <p14:creationId xmlns:p14="http://schemas.microsoft.com/office/powerpoint/2010/main" val="2455594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50000"/>
              </a:lnSpc>
            </a:pPr>
            <a:r>
              <a:rPr lang="zh-TW" altLang="en-US" sz="3200" b="1" dirty="0">
                <a:solidFill>
                  <a:prstClr val="black"/>
                </a:solidFill>
                <a:ea typeface="華康儷宋 Std W3" panose="02020300000000000000" pitchFamily="18" charset="-120"/>
              </a:rPr>
              <a:t>虛擬總部（</a:t>
            </a:r>
            <a:r>
              <a:rPr lang="en-US" altLang="zh-TW" sz="3200" b="1" dirty="0">
                <a:solidFill>
                  <a:prstClr val="black"/>
                </a:solidFill>
                <a:ea typeface="華康儷宋 Std W3" panose="02020300000000000000" pitchFamily="18" charset="-120"/>
              </a:rPr>
              <a:t>the in-world office</a:t>
            </a:r>
            <a:r>
              <a:rPr lang="zh-TW" altLang="en-US" sz="3200" b="1" dirty="0">
                <a:solidFill>
                  <a:prstClr val="black"/>
                </a:solidFill>
                <a:ea typeface="華康儷宋 Std W3" panose="02020300000000000000" pitchFamily="18" charset="-120"/>
              </a:rPr>
              <a:t>）</a:t>
            </a: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 Focus group</a:t>
            </a:r>
            <a:r>
              <a:rPr lang="zh-TW" altLang="en-US" sz="6000" dirty="0">
                <a:latin typeface="華康儷宋 Std W5" panose="02020500000000000000" pitchFamily="18" charset="-120"/>
                <a:ea typeface="華康儷宋 Std W5" panose="02020500000000000000" pitchFamily="18" charset="-120"/>
              </a:rPr>
              <a:t> </a:t>
            </a:r>
          </a:p>
        </p:txBody>
      </p:sp>
      <p:grpSp>
        <p:nvGrpSpPr>
          <p:cNvPr id="10" name="群組 9">
            <a:extLst>
              <a:ext uri="{FF2B5EF4-FFF2-40B4-BE49-F238E27FC236}">
                <a16:creationId xmlns:a16="http://schemas.microsoft.com/office/drawing/2014/main" id="{66509F43-4501-0BBD-5FCA-9CC4824B2D96}"/>
              </a:ext>
            </a:extLst>
          </p:cNvPr>
          <p:cNvGrpSpPr/>
          <p:nvPr/>
        </p:nvGrpSpPr>
        <p:grpSpPr>
          <a:xfrm>
            <a:off x="627972" y="3504622"/>
            <a:ext cx="16795266" cy="4971534"/>
            <a:chOff x="773856" y="3513035"/>
            <a:chExt cx="16004933" cy="4218309"/>
          </a:xfrm>
        </p:grpSpPr>
        <p:grpSp>
          <p:nvGrpSpPr>
            <p:cNvPr id="11" name="群組 10">
              <a:extLst>
                <a:ext uri="{FF2B5EF4-FFF2-40B4-BE49-F238E27FC236}">
                  <a16:creationId xmlns:a16="http://schemas.microsoft.com/office/drawing/2014/main" id="{0AE5F7B5-D6E2-5CBA-1D43-CFA021F57B91}"/>
                </a:ext>
              </a:extLst>
            </p:cNvPr>
            <p:cNvGrpSpPr/>
            <p:nvPr/>
          </p:nvGrpSpPr>
          <p:grpSpPr>
            <a:xfrm>
              <a:off x="773856" y="3513037"/>
              <a:ext cx="9637733" cy="4218307"/>
              <a:chOff x="1311365" y="940734"/>
              <a:chExt cx="14830261" cy="5186625"/>
            </a:xfrm>
          </p:grpSpPr>
          <p:pic>
            <p:nvPicPr>
              <p:cNvPr id="13" name="圖片 12">
                <a:extLst>
                  <a:ext uri="{FF2B5EF4-FFF2-40B4-BE49-F238E27FC236}">
                    <a16:creationId xmlns:a16="http://schemas.microsoft.com/office/drawing/2014/main" id="{3D34C6A2-13F8-E9A0-CF5E-F1C2948065DA}"/>
                  </a:ext>
                </a:extLst>
              </p:cNvPr>
              <p:cNvPicPr>
                <a:picLocks noChangeAspect="1"/>
              </p:cNvPicPr>
              <p:nvPr/>
            </p:nvPicPr>
            <p:blipFill>
              <a:blip r:embed="rId6"/>
              <a:stretch>
                <a:fillRect/>
              </a:stretch>
            </p:blipFill>
            <p:spPr>
              <a:xfrm>
                <a:off x="1311365" y="940734"/>
                <a:ext cx="7459116" cy="5182323"/>
              </a:xfrm>
              <a:prstGeom prst="rect">
                <a:avLst/>
              </a:prstGeom>
            </p:spPr>
          </p:pic>
          <p:pic>
            <p:nvPicPr>
              <p:cNvPr id="14" name="圖片 13">
                <a:extLst>
                  <a:ext uri="{FF2B5EF4-FFF2-40B4-BE49-F238E27FC236}">
                    <a16:creationId xmlns:a16="http://schemas.microsoft.com/office/drawing/2014/main" id="{E9B66A9F-1670-9167-C6CD-9FBD9C364BD1}"/>
                  </a:ext>
                </a:extLst>
              </p:cNvPr>
              <p:cNvPicPr>
                <a:picLocks noChangeAspect="1"/>
              </p:cNvPicPr>
              <p:nvPr/>
            </p:nvPicPr>
            <p:blipFill>
              <a:blip r:embed="rId7"/>
              <a:stretch>
                <a:fillRect/>
              </a:stretch>
            </p:blipFill>
            <p:spPr>
              <a:xfrm>
                <a:off x="8749194" y="945036"/>
                <a:ext cx="7392432" cy="5182323"/>
              </a:xfrm>
              <a:prstGeom prst="rect">
                <a:avLst/>
              </a:prstGeom>
            </p:spPr>
          </p:pic>
        </p:grpSp>
        <p:pic>
          <p:nvPicPr>
            <p:cNvPr id="12" name="圖片 11">
              <a:extLst>
                <a:ext uri="{FF2B5EF4-FFF2-40B4-BE49-F238E27FC236}">
                  <a16:creationId xmlns:a16="http://schemas.microsoft.com/office/drawing/2014/main" id="{60AE3B90-74F6-6F01-58E0-7107FDB2C4FE}"/>
                </a:ext>
              </a:extLst>
            </p:cNvPr>
            <p:cNvPicPr>
              <a:picLocks noChangeAspect="1"/>
            </p:cNvPicPr>
            <p:nvPr/>
          </p:nvPicPr>
          <p:blipFill rotWithShape="1">
            <a:blip r:embed="rId8"/>
            <a:srcRect t="11157"/>
            <a:stretch/>
          </p:blipFill>
          <p:spPr>
            <a:xfrm>
              <a:off x="10396148" y="3513035"/>
              <a:ext cx="6382641" cy="4214809"/>
            </a:xfrm>
            <a:prstGeom prst="rect">
              <a:avLst/>
            </a:prstGeom>
          </p:spPr>
        </p:pic>
      </p:grpSp>
    </p:spTree>
    <p:extLst>
      <p:ext uri="{BB962C8B-B14F-4D97-AF65-F5344CB8AC3E}">
        <p14:creationId xmlns:p14="http://schemas.microsoft.com/office/powerpoint/2010/main" val="284006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50000"/>
              </a:lnSpc>
            </a:pPr>
            <a:r>
              <a:rPr lang="zh-TW" altLang="en-US" sz="3200" b="1" dirty="0">
                <a:solidFill>
                  <a:prstClr val="black"/>
                </a:solidFill>
                <a:ea typeface="華康儷宋 Std W3" panose="02020300000000000000" pitchFamily="18" charset="-120"/>
              </a:rPr>
              <a:t>表</a:t>
            </a:r>
            <a:r>
              <a:rPr lang="en-US" altLang="zh-TW" sz="3200" b="1" dirty="0">
                <a:solidFill>
                  <a:prstClr val="black"/>
                </a:solidFill>
                <a:ea typeface="華康儷宋 Std W3" panose="02020300000000000000" pitchFamily="18" charset="-120"/>
              </a:rPr>
              <a:t>2. </a:t>
            </a:r>
            <a:r>
              <a:rPr lang="zh-TW" altLang="en-US" sz="3200" b="1" dirty="0">
                <a:solidFill>
                  <a:prstClr val="black"/>
                </a:solidFill>
                <a:ea typeface="華康儷宋 Std W3" panose="02020300000000000000" pitchFamily="18" charset="-120"/>
              </a:rPr>
              <a:t>範例對話日誌</a:t>
            </a: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 Focus group</a:t>
            </a:r>
            <a:r>
              <a:rPr lang="zh-TW" altLang="en-US" sz="6000" dirty="0">
                <a:latin typeface="華康儷宋 Std W5" panose="02020500000000000000" pitchFamily="18" charset="-120"/>
                <a:ea typeface="華康儷宋 Std W5" panose="02020500000000000000" pitchFamily="18" charset="-120"/>
              </a:rPr>
              <a:t> </a:t>
            </a:r>
          </a:p>
        </p:txBody>
      </p:sp>
      <p:pic>
        <p:nvPicPr>
          <p:cNvPr id="15" name="圖片 14">
            <a:extLst>
              <a:ext uri="{FF2B5EF4-FFF2-40B4-BE49-F238E27FC236}">
                <a16:creationId xmlns:a16="http://schemas.microsoft.com/office/drawing/2014/main" id="{0B9F1379-02AD-5B4F-702A-3BB27368EC6D}"/>
              </a:ext>
            </a:extLst>
          </p:cNvPr>
          <p:cNvPicPr>
            <a:picLocks noChangeAspect="1"/>
          </p:cNvPicPr>
          <p:nvPr/>
        </p:nvPicPr>
        <p:blipFill>
          <a:blip r:embed="rId6"/>
          <a:stretch>
            <a:fillRect/>
          </a:stretch>
        </p:blipFill>
        <p:spPr>
          <a:xfrm>
            <a:off x="5474953" y="2303561"/>
            <a:ext cx="10666673" cy="6552621"/>
          </a:xfrm>
          <a:prstGeom prst="rect">
            <a:avLst/>
          </a:prstGeom>
        </p:spPr>
      </p:pic>
    </p:spTree>
    <p:extLst>
      <p:ext uri="{BB962C8B-B14F-4D97-AF65-F5344CB8AC3E}">
        <p14:creationId xmlns:p14="http://schemas.microsoft.com/office/powerpoint/2010/main" val="1400952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sz="3600" b="1" dirty="0">
                <a:solidFill>
                  <a:prstClr val="black"/>
                </a:solidFill>
                <a:ea typeface="華康儷宋 Std W3" panose="02020300000000000000" pitchFamily="18" charset="-120"/>
              </a:rPr>
              <a:t>使用解釋現象學分析（</a:t>
            </a:r>
            <a:r>
              <a:rPr lang="en-US" altLang="zh-TW" sz="3600" b="1" dirty="0">
                <a:solidFill>
                  <a:prstClr val="black"/>
                </a:solidFill>
                <a:ea typeface="華康儷宋 Std W3" panose="02020300000000000000" pitchFamily="18" charset="-120"/>
              </a:rPr>
              <a:t>IPA</a:t>
            </a:r>
            <a:r>
              <a:rPr lang="zh-TW" altLang="en-US" sz="3600" b="1" dirty="0">
                <a:solidFill>
                  <a:prstClr val="black"/>
                </a:solidFill>
                <a:ea typeface="華康儷宋 Std W3" panose="02020300000000000000" pitchFamily="18" charset="-120"/>
              </a:rPr>
              <a:t>）</a:t>
            </a:r>
          </a:p>
          <a:p>
            <a:pPr lvl="1">
              <a:lnSpc>
                <a:spcPct val="150000"/>
              </a:lnSpc>
            </a:pPr>
            <a:r>
              <a:rPr lang="zh-TW" altLang="en-US" sz="3200" dirty="0">
                <a:solidFill>
                  <a:prstClr val="black"/>
                </a:solidFill>
                <a:ea typeface="華康儷宋 Std W3" panose="02020300000000000000" pitchFamily="18" charset="-120"/>
              </a:rPr>
              <a:t>深入了解、體驗個體（</a:t>
            </a:r>
            <a:r>
              <a:rPr lang="en-US" altLang="zh-TW" sz="3200" dirty="0">
                <a:solidFill>
                  <a:prstClr val="black"/>
                </a:solidFill>
                <a:ea typeface="華康儷宋 Std W3" panose="02020300000000000000" pitchFamily="18" charset="-120"/>
              </a:rPr>
              <a:t>Individuals</a:t>
            </a:r>
            <a:r>
              <a:rPr lang="zh-TW" altLang="en-US" sz="3200" dirty="0">
                <a:solidFill>
                  <a:prstClr val="black"/>
                </a:solidFill>
                <a:ea typeface="華康儷宋 Std W3" panose="02020300000000000000" pitchFamily="18" charset="-120"/>
              </a:rPr>
              <a:t>），並檢視個體如何解釋他們對某種現象的經驗，研究人員會重新解釋數據資料，找出個體經驗和主題間聯繫，以回答更加廣泛的研究問題。</a:t>
            </a:r>
          </a:p>
          <a:p>
            <a:pPr lvl="1">
              <a:lnSpc>
                <a:spcPct val="150000"/>
              </a:lnSpc>
            </a:pPr>
            <a:r>
              <a:rPr lang="zh-TW" altLang="en-US" sz="3200" b="1" dirty="0">
                <a:solidFill>
                  <a:prstClr val="black"/>
                </a:solidFill>
                <a:ea typeface="華康儷宋 Std W3" panose="02020300000000000000" pitchFamily="18" charset="-120"/>
              </a:rPr>
              <a:t>資料驅動而非理論驅動</a:t>
            </a:r>
            <a:r>
              <a:rPr lang="zh-TW" altLang="en-US" sz="2400" dirty="0">
                <a:solidFill>
                  <a:prstClr val="black"/>
                </a:solidFill>
                <a:ea typeface="華康儷宋 Std W3" panose="02020300000000000000" pitchFamily="18" charset="-120"/>
              </a:rPr>
              <a:t>（</a:t>
            </a:r>
            <a:r>
              <a:rPr lang="en-US" altLang="zh-TW" sz="2400" dirty="0">
                <a:solidFill>
                  <a:prstClr val="black"/>
                </a:solidFill>
                <a:ea typeface="華康儷宋 Std W3" panose="02020300000000000000" pitchFamily="18" charset="-120"/>
              </a:rPr>
              <a:t>Shaw, 2001</a:t>
            </a:r>
            <a:r>
              <a:rPr lang="zh-TW" altLang="en-US" sz="2400" dirty="0">
                <a:solidFill>
                  <a:prstClr val="black"/>
                </a:solidFill>
                <a:ea typeface="華康儷宋 Std W3" panose="02020300000000000000" pitchFamily="18" charset="-120"/>
              </a:rPr>
              <a:t>）</a:t>
            </a:r>
            <a:r>
              <a:rPr lang="zh-TW" altLang="en-US" sz="3200" dirty="0">
                <a:solidFill>
                  <a:prstClr val="black"/>
                </a:solidFill>
                <a:ea typeface="華康儷宋 Std W3" panose="02020300000000000000" pitchFamily="18" charset="-120"/>
              </a:rPr>
              <a:t>、</a:t>
            </a:r>
            <a:r>
              <a:rPr lang="zh-TW" altLang="en-US" sz="3200" b="1" dirty="0">
                <a:solidFill>
                  <a:prstClr val="black"/>
                </a:solidFill>
                <a:ea typeface="華康儷宋 Std W3" panose="02020300000000000000" pitchFamily="18" charset="-120"/>
              </a:rPr>
              <a:t>持續性的參與與詮釋</a:t>
            </a:r>
            <a:r>
              <a:rPr lang="zh-TW" altLang="en-US" sz="3200" dirty="0">
                <a:solidFill>
                  <a:prstClr val="black"/>
                </a:solidFill>
                <a:ea typeface="華康儷宋 Std W3" panose="02020300000000000000" pitchFamily="18" charset="-120"/>
              </a:rPr>
              <a:t>的過程</a:t>
            </a:r>
            <a:r>
              <a:rPr lang="zh-TW" altLang="en-US" sz="2400" dirty="0">
                <a:solidFill>
                  <a:prstClr val="black"/>
                </a:solidFill>
                <a:ea typeface="華康儷宋 Std W3" panose="02020300000000000000" pitchFamily="18" charset="-120"/>
              </a:rPr>
              <a:t>（</a:t>
            </a:r>
            <a:r>
              <a:rPr lang="en-US" altLang="zh-TW" sz="2400" dirty="0">
                <a:solidFill>
                  <a:prstClr val="black"/>
                </a:solidFill>
                <a:ea typeface="華康儷宋 Std W3" panose="02020300000000000000" pitchFamily="18" charset="-120"/>
              </a:rPr>
              <a:t>Smith &amp; Osborn, 2003</a:t>
            </a:r>
            <a:r>
              <a:rPr lang="zh-TW" altLang="en-US" sz="2400" dirty="0">
                <a:solidFill>
                  <a:prstClr val="black"/>
                </a:solidFill>
                <a:ea typeface="華康儷宋 Std W3" panose="02020300000000000000" pitchFamily="18" charset="-120"/>
              </a:rPr>
              <a:t>）</a:t>
            </a:r>
            <a:r>
              <a:rPr lang="zh-TW" altLang="en-US" sz="3200" dirty="0">
                <a:solidFill>
                  <a:prstClr val="black"/>
                </a:solidFill>
                <a:ea typeface="華康儷宋 Std W3" panose="02020300000000000000" pitchFamily="18" charset="-120"/>
              </a:rPr>
              <a:t>、透過</a:t>
            </a:r>
            <a:r>
              <a:rPr lang="zh-TW" altLang="en-US" sz="3200" b="1" dirty="0">
                <a:solidFill>
                  <a:prstClr val="black"/>
                </a:solidFill>
                <a:ea typeface="華康儷宋 Std W3" panose="02020300000000000000" pitchFamily="18" charset="-120"/>
              </a:rPr>
              <a:t>分析個體</a:t>
            </a:r>
            <a:r>
              <a:rPr lang="zh-TW" altLang="en-US" sz="3200" dirty="0">
                <a:solidFill>
                  <a:prstClr val="black"/>
                </a:solidFill>
                <a:ea typeface="華康儷宋 Std W3" panose="02020300000000000000" pitchFamily="18" charset="-120"/>
              </a:rPr>
              <a:t>（</a:t>
            </a:r>
            <a:r>
              <a:rPr lang="en-US" altLang="zh-TW" sz="3200" dirty="0">
                <a:solidFill>
                  <a:prstClr val="black"/>
                </a:solidFill>
                <a:ea typeface="華康儷宋 Std W3" panose="02020300000000000000" pitchFamily="18" charset="-120"/>
              </a:rPr>
              <a:t>Individuals</a:t>
            </a:r>
            <a:r>
              <a:rPr lang="zh-TW" altLang="en-US" sz="3200" dirty="0">
                <a:solidFill>
                  <a:prstClr val="black"/>
                </a:solidFill>
                <a:ea typeface="華康儷宋 Std W3" panose="02020300000000000000" pitchFamily="18" charset="-120"/>
              </a:rPr>
              <a:t>）經驗對更深層主題完成詮釋、</a:t>
            </a:r>
            <a:r>
              <a:rPr lang="zh-TW" altLang="en-US" sz="3200" b="1" dirty="0">
                <a:solidFill>
                  <a:prstClr val="black"/>
                </a:solidFill>
                <a:ea typeface="華康儷宋 Std W3" panose="02020300000000000000" pitchFamily="18" charset="-120"/>
              </a:rPr>
              <a:t>推敲的整體循環</a:t>
            </a:r>
            <a:r>
              <a:rPr lang="zh-TW" altLang="en-US" sz="2400" dirty="0">
                <a:solidFill>
                  <a:prstClr val="black"/>
                </a:solidFill>
                <a:ea typeface="華康儷宋 Std W3" panose="02020300000000000000" pitchFamily="18" charset="-120"/>
              </a:rPr>
              <a:t>（</a:t>
            </a:r>
            <a:r>
              <a:rPr lang="en-US" altLang="zh-TW" sz="2400" dirty="0">
                <a:solidFill>
                  <a:prstClr val="black"/>
                </a:solidFill>
                <a:ea typeface="華康儷宋 Std W3" panose="02020300000000000000" pitchFamily="18" charset="-120"/>
              </a:rPr>
              <a:t>Klein &amp; Myers, 1999</a:t>
            </a:r>
            <a:r>
              <a:rPr lang="zh-TW" altLang="en-US" sz="2400" dirty="0">
                <a:solidFill>
                  <a:prstClr val="black"/>
                </a:solidFill>
                <a:ea typeface="華康儷宋 Std W3" panose="02020300000000000000" pitchFamily="18" charset="-120"/>
              </a:rPr>
              <a:t>）</a:t>
            </a:r>
          </a:p>
          <a:p>
            <a:pPr>
              <a:lnSpc>
                <a:spcPct val="150000"/>
              </a:lnSpc>
            </a:pPr>
            <a:r>
              <a:rPr lang="zh-TW" altLang="en-US" sz="3600" b="1" dirty="0">
                <a:solidFill>
                  <a:prstClr val="black"/>
                </a:solidFill>
                <a:ea typeface="華康儷宋 Std W3" panose="02020300000000000000" pitchFamily="18" charset="-120"/>
              </a:rPr>
              <a:t>分析目的</a:t>
            </a:r>
          </a:p>
          <a:p>
            <a:pPr lvl="1">
              <a:lnSpc>
                <a:spcPct val="150000"/>
              </a:lnSpc>
            </a:pPr>
            <a:r>
              <a:rPr lang="zh-TW" altLang="en-US" sz="3200" dirty="0">
                <a:solidFill>
                  <a:prstClr val="black"/>
                </a:solidFill>
                <a:ea typeface="華康儷宋 Std W3" panose="02020300000000000000" pitchFamily="18" charset="-120"/>
              </a:rPr>
              <a:t>深入理解居民（</a:t>
            </a:r>
            <a:r>
              <a:rPr lang="en-US" altLang="zh-TW" sz="3200" dirty="0">
                <a:solidFill>
                  <a:prstClr val="black"/>
                </a:solidFill>
                <a:ea typeface="華康儷宋 Std W3" panose="02020300000000000000" pitchFamily="18" charset="-120"/>
              </a:rPr>
              <a:t>Residents</a:t>
            </a:r>
            <a:r>
              <a:rPr lang="zh-TW" altLang="en-US" sz="3200" dirty="0">
                <a:solidFill>
                  <a:prstClr val="black"/>
                </a:solidFill>
                <a:ea typeface="華康儷宋 Std W3" panose="02020300000000000000" pitchFamily="18" charset="-120"/>
              </a:rPr>
              <a:t>）／對這些行為的經驗和解釋</a:t>
            </a:r>
            <a:endParaRPr lang="en-US" altLang="zh-TW" sz="3200" dirty="0">
              <a:solidFill>
                <a:prstClr val="black"/>
              </a:solidFill>
              <a:ea typeface="華康儷宋 Std W3" panose="02020300000000000000" pitchFamily="18" charset="-120"/>
            </a:endParaRPr>
          </a:p>
          <a:p>
            <a:pPr lvl="1">
              <a:lnSpc>
                <a:spcPct val="150000"/>
              </a:lnSpc>
            </a:pPr>
            <a:r>
              <a:rPr lang="zh-TW" altLang="en-US" sz="3200" dirty="0">
                <a:solidFill>
                  <a:prstClr val="black"/>
                </a:solidFill>
                <a:ea typeface="華康儷宋 Std W3" panose="02020300000000000000" pitchFamily="18" charset="-120"/>
              </a:rPr>
              <a:t>區分居民（</a:t>
            </a:r>
            <a:r>
              <a:rPr lang="en-US" altLang="zh-TW" sz="3200" dirty="0">
                <a:solidFill>
                  <a:prstClr val="black"/>
                </a:solidFill>
                <a:ea typeface="華康儷宋 Std W3" panose="02020300000000000000" pitchFamily="18" charset="-120"/>
              </a:rPr>
              <a:t>Residents</a:t>
            </a:r>
            <a:r>
              <a:rPr lang="zh-TW" altLang="en-US" sz="3200" dirty="0">
                <a:solidFill>
                  <a:prstClr val="black"/>
                </a:solidFill>
                <a:ea typeface="華康儷宋 Std W3" panose="02020300000000000000" pitchFamily="18" charset="-120"/>
              </a:rPr>
              <a:t>）／使用者（</a:t>
            </a:r>
            <a:r>
              <a:rPr lang="en-US" altLang="zh-TW" sz="3200" dirty="0">
                <a:solidFill>
                  <a:prstClr val="black"/>
                </a:solidFill>
                <a:ea typeface="華康儷宋 Std W3" panose="02020300000000000000" pitchFamily="18" charset="-120"/>
              </a:rPr>
              <a:t>User</a:t>
            </a:r>
            <a:r>
              <a:rPr lang="zh-TW" altLang="en-US" sz="3200" dirty="0">
                <a:solidFill>
                  <a:prstClr val="black"/>
                </a:solidFill>
                <a:ea typeface="華康儷宋 Std W3" panose="02020300000000000000" pitchFamily="18" charset="-120"/>
              </a:rPr>
              <a:t>）</a:t>
            </a: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 </a:t>
            </a:r>
            <a:r>
              <a:rPr lang="zh-TW" altLang="en-US" sz="6000" dirty="0">
                <a:latin typeface="華康儷宋 Std W5" panose="02020500000000000000" pitchFamily="18" charset="-120"/>
                <a:ea typeface="華康儷宋 Std W5" panose="02020500000000000000" pitchFamily="18" charset="-120"/>
              </a:rPr>
              <a:t>分析方法</a:t>
            </a:r>
          </a:p>
        </p:txBody>
      </p:sp>
    </p:spTree>
    <p:extLst>
      <p:ext uri="{BB962C8B-B14F-4D97-AF65-F5344CB8AC3E}">
        <p14:creationId xmlns:p14="http://schemas.microsoft.com/office/powerpoint/2010/main" val="3785910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Freeform 42">
            <a:extLst>
              <a:ext uri="{FF2B5EF4-FFF2-40B4-BE49-F238E27FC236}">
                <a16:creationId xmlns:a16="http://schemas.microsoft.com/office/drawing/2014/main" id="{37C591DD-6E75-E65F-62DB-1F95AF0EE553}"/>
              </a:ext>
            </a:extLst>
          </p:cNvPr>
          <p:cNvSpPr/>
          <p:nvPr/>
        </p:nvSpPr>
        <p:spPr>
          <a:xfrm>
            <a:off x="878583" y="297847"/>
            <a:ext cx="1563550" cy="2589732"/>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3"/>
            <a:stretch>
              <a:fillRect/>
            </a:stretch>
          </a:blipFill>
        </p:spPr>
        <p:txBody>
          <a:bodyPr/>
          <a:lstStyle/>
          <a:p>
            <a:endParaRPr lang="zh-TW" altLang="en-US"/>
          </a:p>
        </p:txBody>
      </p:sp>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9938646" y="2089752"/>
            <a:ext cx="7898407" cy="7538641"/>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lnSpc>
                <a:spcPct val="150000"/>
              </a:lnSpc>
              <a:buFont typeface="+mj-lt"/>
              <a:buAutoNum type="arabicPeriod" startAt="4"/>
            </a:pPr>
            <a:r>
              <a:rPr lang="zh-TW" altLang="en-US" b="1" dirty="0">
                <a:solidFill>
                  <a:prstClr val="black"/>
                </a:solidFill>
                <a:ea typeface="華康儷宋 Std W3" panose="02020300000000000000" pitchFamily="18" charset="-120"/>
              </a:rPr>
              <a:t>揭露（</a:t>
            </a:r>
            <a:r>
              <a:rPr lang="en-US" altLang="zh-TW" b="1" dirty="0">
                <a:solidFill>
                  <a:prstClr val="black"/>
                </a:solidFill>
                <a:ea typeface="華康儷宋 Std W3" panose="02020300000000000000" pitchFamily="18" charset="-120"/>
              </a:rPr>
              <a:t>Disclosure</a:t>
            </a:r>
            <a:r>
              <a:rPr lang="zh-TW" altLang="en-US" b="1" dirty="0">
                <a:solidFill>
                  <a:prstClr val="black"/>
                </a:solidFill>
                <a:ea typeface="華康儷宋 Std W3" panose="02020300000000000000" pitchFamily="18" charset="-120"/>
              </a:rPr>
              <a:t>）</a:t>
            </a:r>
          </a:p>
          <a:p>
            <a:pPr lvl="1">
              <a:lnSpc>
                <a:spcPct val="150000"/>
              </a:lnSpc>
            </a:pPr>
            <a:r>
              <a:rPr lang="zh-TW" altLang="en-US" dirty="0">
                <a:solidFill>
                  <a:prstClr val="black"/>
                </a:solidFill>
                <a:ea typeface="華康儷宋 Std W3" panose="02020300000000000000" pitchFamily="18" charset="-120"/>
              </a:rPr>
              <a:t>觀察到兩位居民討論一位用戶的性取向。</a:t>
            </a:r>
          </a:p>
          <a:p>
            <a:pPr lvl="1">
              <a:lnSpc>
                <a:spcPct val="150000"/>
              </a:lnSpc>
            </a:pPr>
            <a:r>
              <a:rPr lang="zh-TW" altLang="en-US" dirty="0">
                <a:solidFill>
                  <a:prstClr val="black"/>
                </a:solidFill>
                <a:ea typeface="華康儷宋 Std W3" panose="02020300000000000000" pitchFamily="18" charset="-120"/>
              </a:rPr>
              <a:t>提及到真實姓名而被</a:t>
            </a:r>
            <a:r>
              <a:rPr lang="en-US" altLang="zh-TW" dirty="0">
                <a:solidFill>
                  <a:prstClr val="black"/>
                </a:solidFill>
                <a:ea typeface="華康儷宋 Std W3" panose="02020300000000000000" pitchFamily="18" charset="-120"/>
              </a:rPr>
              <a:t>《</a:t>
            </a:r>
            <a:r>
              <a:rPr lang="zh-TW" altLang="en-US" dirty="0">
                <a:solidFill>
                  <a:prstClr val="black"/>
                </a:solidFill>
                <a:ea typeface="華康儷宋 Std W3" panose="02020300000000000000" pitchFamily="18" charset="-120"/>
              </a:rPr>
              <a:t>第二人生</a:t>
            </a:r>
            <a:r>
              <a:rPr lang="en-US" altLang="zh-TW" dirty="0">
                <a:solidFill>
                  <a:prstClr val="black"/>
                </a:solidFill>
                <a:ea typeface="華康儷宋 Std W3" panose="02020300000000000000" pitchFamily="18" charset="-120"/>
              </a:rPr>
              <a:t>》</a:t>
            </a:r>
            <a:r>
              <a:rPr lang="zh-TW" altLang="en-US" dirty="0">
                <a:solidFill>
                  <a:prstClr val="black"/>
                </a:solidFill>
                <a:ea typeface="華康儷宋 Std W3" panose="02020300000000000000" pitchFamily="18" charset="-120"/>
              </a:rPr>
              <a:t>停用。</a:t>
            </a:r>
          </a:p>
          <a:p>
            <a:pPr marL="514350" indent="-514350">
              <a:lnSpc>
                <a:spcPct val="150000"/>
              </a:lnSpc>
              <a:buFont typeface="+mj-lt"/>
              <a:buAutoNum type="arabicPeriod" startAt="4"/>
            </a:pPr>
            <a:r>
              <a:rPr lang="zh-TW" altLang="en-US" b="1" dirty="0">
                <a:solidFill>
                  <a:prstClr val="black"/>
                </a:solidFill>
                <a:ea typeface="華康儷宋 Std W3" panose="02020300000000000000" pitchFamily="18" charset="-120"/>
              </a:rPr>
              <a:t>不雅行為（</a:t>
            </a:r>
            <a:r>
              <a:rPr lang="en-US" altLang="zh-TW" b="1" dirty="0">
                <a:solidFill>
                  <a:prstClr val="black"/>
                </a:solidFill>
                <a:ea typeface="華康儷宋 Std W3" panose="02020300000000000000" pitchFamily="18" charset="-120"/>
              </a:rPr>
              <a:t>Indecency</a:t>
            </a:r>
            <a:r>
              <a:rPr lang="zh-TW" altLang="en-US" b="1" dirty="0">
                <a:solidFill>
                  <a:prstClr val="black"/>
                </a:solidFill>
                <a:ea typeface="華康儷宋 Std W3" panose="02020300000000000000" pitchFamily="18" charset="-120"/>
              </a:rPr>
              <a:t>）</a:t>
            </a:r>
          </a:p>
          <a:p>
            <a:pPr lvl="1">
              <a:lnSpc>
                <a:spcPct val="150000"/>
              </a:lnSpc>
            </a:pPr>
            <a:r>
              <a:rPr lang="zh-TW" altLang="en-US" dirty="0">
                <a:solidFill>
                  <a:prstClr val="black"/>
                </a:solidFill>
                <a:ea typeface="華康儷宋 Std W3" panose="02020300000000000000" pitchFamily="18" charset="-120"/>
              </a:rPr>
              <a:t>在 </a:t>
            </a:r>
            <a:r>
              <a:rPr lang="en-US" altLang="zh-TW" dirty="0">
                <a:solidFill>
                  <a:prstClr val="black"/>
                </a:solidFill>
                <a:ea typeface="華康儷宋 Std W3" panose="02020300000000000000" pitchFamily="18" charset="-120"/>
              </a:rPr>
              <a:t>PG </a:t>
            </a:r>
            <a:r>
              <a:rPr lang="zh-TW" altLang="en-US" dirty="0">
                <a:solidFill>
                  <a:prstClr val="black"/>
                </a:solidFill>
                <a:ea typeface="華康儷宋 Std W3" panose="02020300000000000000" pitchFamily="18" charset="-120"/>
              </a:rPr>
              <a:t>區域，多次目睹裸露行為和髒話。</a:t>
            </a:r>
          </a:p>
          <a:p>
            <a:pPr marL="514350" indent="-514350">
              <a:lnSpc>
                <a:spcPct val="150000"/>
              </a:lnSpc>
              <a:buFont typeface="+mj-lt"/>
              <a:buAutoNum type="arabicPeriod" startAt="4"/>
            </a:pPr>
            <a:r>
              <a:rPr lang="zh-TW" altLang="en-US" b="1" dirty="0">
                <a:solidFill>
                  <a:prstClr val="black"/>
                </a:solidFill>
                <a:ea typeface="華康儷宋 Std W3" panose="02020300000000000000" pitchFamily="18" charset="-120"/>
              </a:rPr>
              <a:t>擾亂治安（</a:t>
            </a:r>
            <a:r>
              <a:rPr lang="en-US" altLang="zh-TW" b="1" dirty="0">
                <a:solidFill>
                  <a:prstClr val="black"/>
                </a:solidFill>
                <a:ea typeface="華康儷宋 Std W3" panose="02020300000000000000" pitchFamily="18" charset="-120"/>
              </a:rPr>
              <a:t>Disturbing the peace</a:t>
            </a:r>
            <a:r>
              <a:rPr lang="zh-TW" altLang="en-US" b="1" dirty="0">
                <a:solidFill>
                  <a:prstClr val="black"/>
                </a:solidFill>
                <a:ea typeface="華康儷宋 Std W3" panose="02020300000000000000" pitchFamily="18" charset="-120"/>
              </a:rPr>
              <a:t>）</a:t>
            </a:r>
          </a:p>
          <a:p>
            <a:pPr lvl="1">
              <a:lnSpc>
                <a:spcPct val="150000"/>
              </a:lnSpc>
            </a:pPr>
            <a:r>
              <a:rPr lang="zh-TW" altLang="en-US" dirty="0">
                <a:solidFill>
                  <a:prstClr val="black"/>
                </a:solidFill>
                <a:ea typeface="華康儷宋 Std W3" panose="02020300000000000000" pitchFamily="18" charset="-120"/>
              </a:rPr>
              <a:t>在公共區域撥放歧視性音樂。</a:t>
            </a:r>
          </a:p>
          <a:p>
            <a:pPr lvl="1">
              <a:lnSpc>
                <a:spcPct val="150000"/>
              </a:lnSpc>
            </a:pPr>
            <a:r>
              <a:rPr lang="zh-TW" altLang="en-US" dirty="0">
                <a:solidFill>
                  <a:prstClr val="black"/>
                </a:solidFill>
                <a:ea typeface="華康儷宋 Std W3" panose="02020300000000000000" pitchFamily="18" charset="-120"/>
              </a:rPr>
              <a:t>將物體附著在其他玩家身上，令其無法移除。</a:t>
            </a:r>
          </a:p>
        </p:txBody>
      </p:sp>
      <p:sp>
        <p:nvSpPr>
          <p:cNvPr id="2" name="標題 1">
            <a:extLst>
              <a:ext uri="{FF2B5EF4-FFF2-40B4-BE49-F238E27FC236}">
                <a16:creationId xmlns:a16="http://schemas.microsoft.com/office/drawing/2014/main" id="{1FFCAEC5-5084-4FA9-31EA-22B76550B4A5}"/>
              </a:ext>
            </a:extLst>
          </p:cNvPr>
          <p:cNvSpPr txBox="1">
            <a:spLocks/>
          </p:cNvSpPr>
          <p:nvPr/>
        </p:nvSpPr>
        <p:spPr>
          <a:xfrm>
            <a:off x="2959769" y="297847"/>
            <a:ext cx="13667873" cy="179190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 觀察法結果（</a:t>
            </a:r>
            <a:r>
              <a:rPr lang="en-US" altLang="zh-TW" sz="6000" dirty="0">
                <a:latin typeface="華康儷宋 Std W5" panose="02020500000000000000" pitchFamily="18" charset="-120"/>
                <a:ea typeface="華康儷宋 Std W5" panose="02020500000000000000" pitchFamily="18" charset="-120"/>
              </a:rPr>
              <a:t>Observation</a:t>
            </a:r>
            <a:r>
              <a:rPr lang="zh-TW" altLang="en-US" sz="6000" dirty="0">
                <a:latin typeface="華康儷宋 Std W5" panose="02020500000000000000" pitchFamily="18" charset="-120"/>
                <a:ea typeface="華康儷宋 Std W5" panose="02020500000000000000" pitchFamily="18" charset="-120"/>
              </a:rPr>
              <a:t>）</a:t>
            </a:r>
          </a:p>
        </p:txBody>
      </p:sp>
      <p:sp>
        <p:nvSpPr>
          <p:cNvPr id="10" name="內容版面配置區 3">
            <a:extLst>
              <a:ext uri="{FF2B5EF4-FFF2-40B4-BE49-F238E27FC236}">
                <a16:creationId xmlns:a16="http://schemas.microsoft.com/office/drawing/2014/main" id="{4AFF6D15-32BB-919C-1CE3-E3CD2A6F3A9B}"/>
              </a:ext>
            </a:extLst>
          </p:cNvPr>
          <p:cNvSpPr txBox="1">
            <a:spLocks/>
          </p:cNvSpPr>
          <p:nvPr/>
        </p:nvSpPr>
        <p:spPr>
          <a:xfrm>
            <a:off x="325692" y="2089752"/>
            <a:ext cx="8818308" cy="7538641"/>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b="1" dirty="0">
                <a:solidFill>
                  <a:prstClr val="black"/>
                </a:solidFill>
                <a:ea typeface="華康儷宋 Std W3" panose="02020300000000000000" pitchFamily="18" charset="-120"/>
              </a:rPr>
              <a:t>六大（</a:t>
            </a:r>
            <a:r>
              <a:rPr lang="en-US" altLang="zh-TW" b="1" dirty="0">
                <a:solidFill>
                  <a:prstClr val="black"/>
                </a:solidFill>
                <a:ea typeface="華康儷宋 Std W3" panose="02020300000000000000" pitchFamily="18" charset="-120"/>
              </a:rPr>
              <a:t>Big six</a:t>
            </a:r>
            <a:r>
              <a:rPr lang="zh-TW" altLang="en-US" b="1" dirty="0">
                <a:solidFill>
                  <a:prstClr val="black"/>
                </a:solidFill>
                <a:ea typeface="華康儷宋 Std W3" panose="02020300000000000000" pitchFamily="18" charset="-120"/>
              </a:rPr>
              <a:t>）類型</a:t>
            </a:r>
            <a:endParaRPr lang="en-US" altLang="zh-TW" b="1" dirty="0">
              <a:solidFill>
                <a:prstClr val="black"/>
              </a:solidFill>
              <a:ea typeface="華康儷宋 Std W3" panose="02020300000000000000" pitchFamily="18" charset="-120"/>
            </a:endParaRPr>
          </a:p>
          <a:p>
            <a:pPr marL="514350" indent="-514350">
              <a:lnSpc>
                <a:spcPct val="150000"/>
              </a:lnSpc>
              <a:buFont typeface="+mj-lt"/>
              <a:buAutoNum type="arabicPeriod"/>
            </a:pPr>
            <a:r>
              <a:rPr lang="zh-TW" altLang="en-US" b="1" dirty="0">
                <a:solidFill>
                  <a:prstClr val="black"/>
                </a:solidFill>
                <a:ea typeface="華康儷宋 Std W3" panose="02020300000000000000" pitchFamily="18" charset="-120"/>
              </a:rPr>
              <a:t>不寬容、不容異己（</a:t>
            </a:r>
            <a:r>
              <a:rPr lang="en-US" altLang="zh-TW" b="1" dirty="0">
                <a:solidFill>
                  <a:prstClr val="black"/>
                </a:solidFill>
                <a:ea typeface="華康儷宋 Std W3" panose="02020300000000000000" pitchFamily="18" charset="-120"/>
              </a:rPr>
              <a:t>Intolerance</a:t>
            </a:r>
            <a:r>
              <a:rPr lang="zh-TW" altLang="en-US" b="1" dirty="0">
                <a:solidFill>
                  <a:prstClr val="black"/>
                </a:solidFill>
                <a:ea typeface="華康儷宋 Std W3" panose="02020300000000000000" pitchFamily="18" charset="-120"/>
              </a:rPr>
              <a:t>）</a:t>
            </a:r>
          </a:p>
          <a:p>
            <a:pPr lvl="1">
              <a:lnSpc>
                <a:spcPct val="150000"/>
              </a:lnSpc>
            </a:pPr>
            <a:r>
              <a:rPr lang="zh-TW" altLang="en-US" dirty="0">
                <a:solidFill>
                  <a:prstClr val="black"/>
                </a:solidFill>
                <a:ea typeface="華康儷宋 Std W3" panose="02020300000000000000" pitchFamily="18" charset="-120"/>
              </a:rPr>
              <a:t>兩位胸前帶著納粹符號的居民在公共場所以極端的方式談論不同種族如何冒犯他們。</a:t>
            </a:r>
          </a:p>
          <a:p>
            <a:pPr marL="514350" indent="-514350">
              <a:lnSpc>
                <a:spcPct val="150000"/>
              </a:lnSpc>
              <a:buFont typeface="+mj-lt"/>
              <a:buAutoNum type="arabicPeriod"/>
            </a:pPr>
            <a:r>
              <a:rPr lang="zh-TW" altLang="en-US" b="1" dirty="0">
                <a:solidFill>
                  <a:prstClr val="black"/>
                </a:solidFill>
                <a:ea typeface="華康儷宋 Std W3" panose="02020300000000000000" pitchFamily="18" charset="-120"/>
              </a:rPr>
              <a:t>騷擾（</a:t>
            </a:r>
            <a:r>
              <a:rPr lang="en-US" altLang="zh-TW" b="1" dirty="0">
                <a:solidFill>
                  <a:prstClr val="black"/>
                </a:solidFill>
                <a:ea typeface="華康儷宋 Std W3" panose="02020300000000000000" pitchFamily="18" charset="-120"/>
              </a:rPr>
              <a:t>Harassment</a:t>
            </a:r>
            <a:r>
              <a:rPr lang="zh-TW" altLang="en-US" b="1" dirty="0">
                <a:solidFill>
                  <a:prstClr val="black"/>
                </a:solidFill>
                <a:ea typeface="華康儷宋 Std W3" panose="02020300000000000000" pitchFamily="18" charset="-120"/>
              </a:rPr>
              <a:t>）</a:t>
            </a:r>
          </a:p>
          <a:p>
            <a:pPr lvl="1">
              <a:lnSpc>
                <a:spcPct val="150000"/>
              </a:lnSpc>
            </a:pPr>
            <a:r>
              <a:rPr lang="zh-TW" altLang="en-US" dirty="0">
                <a:solidFill>
                  <a:prstClr val="black"/>
                </a:solidFill>
                <a:ea typeface="華康儷宋 Std W3" panose="02020300000000000000" pitchFamily="18" charset="-120"/>
              </a:rPr>
              <a:t>觀察到言語騷擾。</a:t>
            </a:r>
          </a:p>
          <a:p>
            <a:pPr marL="514350" indent="-514350">
              <a:lnSpc>
                <a:spcPct val="150000"/>
              </a:lnSpc>
              <a:buFont typeface="+mj-lt"/>
              <a:buAutoNum type="arabicPeriod"/>
            </a:pPr>
            <a:r>
              <a:rPr lang="zh-TW" altLang="en-US" b="1" dirty="0">
                <a:solidFill>
                  <a:prstClr val="black"/>
                </a:solidFill>
                <a:ea typeface="華康儷宋 Std W3" panose="02020300000000000000" pitchFamily="18" charset="-120"/>
              </a:rPr>
              <a:t>襲擊（</a:t>
            </a:r>
            <a:r>
              <a:rPr lang="en-US" altLang="zh-TW" b="1" dirty="0">
                <a:solidFill>
                  <a:prstClr val="black"/>
                </a:solidFill>
                <a:ea typeface="華康儷宋 Std W3" panose="02020300000000000000" pitchFamily="18" charset="-120"/>
              </a:rPr>
              <a:t>Assault</a:t>
            </a:r>
            <a:r>
              <a:rPr lang="zh-TW" altLang="en-US" b="1" dirty="0">
                <a:solidFill>
                  <a:prstClr val="black"/>
                </a:solidFill>
                <a:ea typeface="華康儷宋 Std W3" panose="02020300000000000000" pitchFamily="18" charset="-120"/>
              </a:rPr>
              <a:t>）</a:t>
            </a:r>
          </a:p>
          <a:p>
            <a:pPr lvl="1">
              <a:lnSpc>
                <a:spcPct val="150000"/>
              </a:lnSpc>
            </a:pPr>
            <a:r>
              <a:rPr lang="zh-TW" altLang="en-US" dirty="0">
                <a:solidFill>
                  <a:prstClr val="black"/>
                </a:solidFill>
                <a:ea typeface="華康儷宋 Std W3" panose="02020300000000000000" pitchFamily="18" charset="-120"/>
              </a:rPr>
              <a:t>目擊到爆炸和射擊事件。</a:t>
            </a:r>
          </a:p>
        </p:txBody>
      </p:sp>
    </p:spTree>
    <p:extLst>
      <p:ext uri="{BB962C8B-B14F-4D97-AF65-F5344CB8AC3E}">
        <p14:creationId xmlns:p14="http://schemas.microsoft.com/office/powerpoint/2010/main" val="1281241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241</TotalTime>
  <Words>844</Words>
  <Application>Microsoft Office PowerPoint</Application>
  <PresentationFormat>自訂</PresentationFormat>
  <Paragraphs>105</Paragraphs>
  <Slides>12</Slides>
  <Notes>10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12</vt:i4>
      </vt:variant>
    </vt:vector>
  </HeadingPairs>
  <TitlesOfParts>
    <vt:vector size="21" baseType="lpstr">
      <vt:lpstr>Montserrat Classic</vt:lpstr>
      <vt:lpstr>華康儷宋 Std W3</vt:lpstr>
      <vt:lpstr>華康儷宋 Std W5</vt:lpstr>
      <vt:lpstr>Montserrat Classic Bold</vt:lpstr>
      <vt:lpstr>Calibri</vt:lpstr>
      <vt:lpstr>Arial</vt:lpstr>
      <vt:lpstr>Fredoka Bold</vt:lpstr>
      <vt:lpstr>Aptos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wanqing</dc:creator>
  <cp:lastModifiedBy>M11209202</cp:lastModifiedBy>
  <cp:revision>34</cp:revision>
  <dcterms:created xsi:type="dcterms:W3CDTF">2006-08-16T00:00:00Z</dcterms:created>
  <dcterms:modified xsi:type="dcterms:W3CDTF">2024-04-22T07:27:20Z</dcterms:modified>
  <dc:identifier>DAGCun2kBbg</dc:identifier>
</cp:coreProperties>
</file>